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Montserrat" panose="00000500000000000000" pitchFamily="2" charset="0"/>
      <p:regular r:id="rId21"/>
    </p:embeddedFont>
    <p:embeddedFont>
      <p:font typeface="Montserrat Bold" panose="00000800000000000000" charset="0"/>
      <p:regular r:id="rId22"/>
    </p:embeddedFont>
    <p:embeddedFont>
      <p:font typeface="Montserrat Medium" panose="00000600000000000000" pitchFamily="2" charset="0"/>
      <p:regular r:id="rId23"/>
    </p:embeddedFont>
    <p:embeddedFont>
      <p:font typeface="Montserrat Semi-Bold" panose="020B0604020202020204" charset="0"/>
      <p:regular r:id="rId24"/>
    </p:embeddedFont>
    <p:embeddedFont>
      <p:font typeface="Montserrat Ultra-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110"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svg"/><Relationship Id="rId7" Type="http://schemas.openxmlformats.org/officeDocument/2006/relationships/image" Target="../media/image18.svg"/><Relationship Id="rId12"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4.svg"/><Relationship Id="rId5" Type="http://schemas.openxmlformats.org/officeDocument/2006/relationships/image" Target="../media/image16.sv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7.png"/><Relationship Id="rId3" Type="http://schemas.openxmlformats.org/officeDocument/2006/relationships/image" Target="../media/image16.svg"/><Relationship Id="rId7" Type="http://schemas.openxmlformats.org/officeDocument/2006/relationships/image" Target="../media/image12.svg"/><Relationship Id="rId12"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5.svg"/><Relationship Id="rId5" Type="http://schemas.openxmlformats.org/officeDocument/2006/relationships/image" Target="../media/image18.sv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14.sv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sv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4.sv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49016" y="-110055"/>
            <a:ext cx="7029945" cy="10366340"/>
            <a:chOff x="0" y="0"/>
            <a:chExt cx="9373260" cy="13821787"/>
          </a:xfrm>
        </p:grpSpPr>
        <p:pic>
          <p:nvPicPr>
            <p:cNvPr id="3" name="Picture 3"/>
            <p:cNvPicPr>
              <a:picLocks noChangeAspect="1"/>
            </p:cNvPicPr>
            <p:nvPr/>
          </p:nvPicPr>
          <p:blipFill>
            <a:blip r:embed="rId2"/>
            <a:srcRect t="12630" b="33624"/>
            <a:stretch>
              <a:fillRect/>
            </a:stretch>
          </p:blipFill>
          <p:spPr>
            <a:xfrm>
              <a:off x="0" y="0"/>
              <a:ext cx="9373260" cy="3359462"/>
            </a:xfrm>
            <a:prstGeom prst="rect">
              <a:avLst/>
            </a:prstGeom>
          </p:spPr>
        </p:pic>
        <p:pic>
          <p:nvPicPr>
            <p:cNvPr id="4" name="Picture 4"/>
            <p:cNvPicPr>
              <a:picLocks noChangeAspect="1"/>
            </p:cNvPicPr>
            <p:nvPr/>
          </p:nvPicPr>
          <p:blipFill>
            <a:blip r:embed="rId3"/>
            <a:srcRect t="24135" b="22103"/>
            <a:stretch>
              <a:fillRect/>
            </a:stretch>
          </p:blipFill>
          <p:spPr>
            <a:xfrm>
              <a:off x="0" y="3487442"/>
              <a:ext cx="9373260" cy="3359462"/>
            </a:xfrm>
            <a:prstGeom prst="rect">
              <a:avLst/>
            </a:prstGeom>
          </p:spPr>
        </p:pic>
        <p:pic>
          <p:nvPicPr>
            <p:cNvPr id="5" name="Picture 5"/>
            <p:cNvPicPr>
              <a:picLocks noChangeAspect="1"/>
            </p:cNvPicPr>
            <p:nvPr/>
          </p:nvPicPr>
          <p:blipFill>
            <a:blip r:embed="rId4"/>
            <a:srcRect t="19732" b="26506"/>
            <a:stretch>
              <a:fillRect/>
            </a:stretch>
          </p:blipFill>
          <p:spPr>
            <a:xfrm>
              <a:off x="0" y="6974883"/>
              <a:ext cx="9373260" cy="3359462"/>
            </a:xfrm>
            <a:prstGeom prst="rect">
              <a:avLst/>
            </a:prstGeom>
          </p:spPr>
        </p:pic>
        <p:pic>
          <p:nvPicPr>
            <p:cNvPr id="6" name="Picture 6"/>
            <p:cNvPicPr>
              <a:picLocks noChangeAspect="1"/>
            </p:cNvPicPr>
            <p:nvPr/>
          </p:nvPicPr>
          <p:blipFill>
            <a:blip r:embed="rId5"/>
            <a:srcRect t="24129" b="22176"/>
            <a:stretch>
              <a:fillRect/>
            </a:stretch>
          </p:blipFill>
          <p:spPr>
            <a:xfrm>
              <a:off x="0" y="10462325"/>
              <a:ext cx="9373260" cy="3359462"/>
            </a:xfrm>
            <a:prstGeom prst="rect">
              <a:avLst/>
            </a:prstGeom>
          </p:spPr>
        </p:pic>
      </p:grpSp>
      <p:grpSp>
        <p:nvGrpSpPr>
          <p:cNvPr id="7" name="Group 7"/>
          <p:cNvGrpSpPr/>
          <p:nvPr/>
        </p:nvGrpSpPr>
        <p:grpSpPr>
          <a:xfrm>
            <a:off x="0" y="8539969"/>
            <a:ext cx="7525319" cy="905452"/>
            <a:chOff x="0" y="0"/>
            <a:chExt cx="2879429" cy="346455"/>
          </a:xfrm>
        </p:grpSpPr>
        <p:sp>
          <p:nvSpPr>
            <p:cNvPr id="8" name="Freeform 8"/>
            <p:cNvSpPr/>
            <p:nvPr/>
          </p:nvSpPr>
          <p:spPr>
            <a:xfrm>
              <a:off x="0" y="0"/>
              <a:ext cx="2879429" cy="346455"/>
            </a:xfrm>
            <a:custGeom>
              <a:avLst/>
              <a:gdLst/>
              <a:ahLst/>
              <a:cxnLst/>
              <a:rect l="l" t="t" r="r" b="b"/>
              <a:pathLst>
                <a:path w="2879429" h="346455">
                  <a:moveTo>
                    <a:pt x="0" y="0"/>
                  </a:moveTo>
                  <a:lnTo>
                    <a:pt x="2879429" y="0"/>
                  </a:lnTo>
                  <a:lnTo>
                    <a:pt x="2879429" y="346455"/>
                  </a:lnTo>
                  <a:lnTo>
                    <a:pt x="0" y="346455"/>
                  </a:lnTo>
                  <a:close/>
                </a:path>
              </a:pathLst>
            </a:custGeom>
            <a:solidFill>
              <a:srgbClr val="A00E12"/>
            </a:solidFill>
          </p:spPr>
        </p:sp>
        <p:sp>
          <p:nvSpPr>
            <p:cNvPr id="9" name="TextBox 9"/>
            <p:cNvSpPr txBox="1"/>
            <p:nvPr/>
          </p:nvSpPr>
          <p:spPr>
            <a:xfrm>
              <a:off x="0" y="-9525"/>
              <a:ext cx="2879429" cy="355980"/>
            </a:xfrm>
            <a:prstGeom prst="rect">
              <a:avLst/>
            </a:prstGeom>
          </p:spPr>
          <p:txBody>
            <a:bodyPr lIns="30141" tIns="30141" rIns="30141" bIns="30141" rtlCol="0" anchor="ctr"/>
            <a:lstStyle/>
            <a:p>
              <a:pPr algn="ctr">
                <a:lnSpc>
                  <a:spcPts val="1578"/>
                </a:lnSpc>
              </a:pPr>
              <a:endParaRPr/>
            </a:p>
          </p:txBody>
        </p:sp>
      </p:grpSp>
      <p:grpSp>
        <p:nvGrpSpPr>
          <p:cNvPr id="10" name="Group 10"/>
          <p:cNvGrpSpPr/>
          <p:nvPr/>
        </p:nvGrpSpPr>
        <p:grpSpPr>
          <a:xfrm rot="1135561">
            <a:off x="17529011" y="-247618"/>
            <a:ext cx="1398235" cy="5864981"/>
            <a:chOff x="0" y="0"/>
            <a:chExt cx="365441" cy="1532864"/>
          </a:xfrm>
        </p:grpSpPr>
        <p:sp>
          <p:nvSpPr>
            <p:cNvPr id="11" name="Freeform 11"/>
            <p:cNvSpPr/>
            <p:nvPr/>
          </p:nvSpPr>
          <p:spPr>
            <a:xfrm>
              <a:off x="0" y="0"/>
              <a:ext cx="365441" cy="1532864"/>
            </a:xfrm>
            <a:custGeom>
              <a:avLst/>
              <a:gdLst/>
              <a:ahLst/>
              <a:cxnLst/>
              <a:rect l="l" t="t" r="r" b="b"/>
              <a:pathLst>
                <a:path w="365441" h="1532864">
                  <a:moveTo>
                    <a:pt x="0" y="0"/>
                  </a:moveTo>
                  <a:lnTo>
                    <a:pt x="365441" y="0"/>
                  </a:lnTo>
                  <a:lnTo>
                    <a:pt x="365441" y="1532864"/>
                  </a:lnTo>
                  <a:lnTo>
                    <a:pt x="0" y="1532864"/>
                  </a:lnTo>
                  <a:close/>
                </a:path>
              </a:pathLst>
            </a:custGeom>
            <a:solidFill>
              <a:srgbClr val="A00E12"/>
            </a:solidFill>
          </p:spPr>
        </p:sp>
        <p:sp>
          <p:nvSpPr>
            <p:cNvPr id="12" name="TextBox 12"/>
            <p:cNvSpPr txBox="1"/>
            <p:nvPr/>
          </p:nvSpPr>
          <p:spPr>
            <a:xfrm>
              <a:off x="0" y="-9525"/>
              <a:ext cx="365441" cy="1542389"/>
            </a:xfrm>
            <a:prstGeom prst="rect">
              <a:avLst/>
            </a:prstGeom>
          </p:spPr>
          <p:txBody>
            <a:bodyPr lIns="30141" tIns="30141" rIns="30141" bIns="30141" rtlCol="0" anchor="ctr"/>
            <a:lstStyle/>
            <a:p>
              <a:pPr algn="ctr">
                <a:lnSpc>
                  <a:spcPts val="1578"/>
                </a:lnSpc>
              </a:pPr>
              <a:endParaRPr/>
            </a:p>
          </p:txBody>
        </p:sp>
      </p:grpSp>
      <p:grpSp>
        <p:nvGrpSpPr>
          <p:cNvPr id="13" name="Group 13"/>
          <p:cNvGrpSpPr/>
          <p:nvPr/>
        </p:nvGrpSpPr>
        <p:grpSpPr>
          <a:xfrm rot="-1222398">
            <a:off x="17425182" y="4847447"/>
            <a:ext cx="1398235" cy="4846712"/>
            <a:chOff x="0" y="0"/>
            <a:chExt cx="365441" cy="1266730"/>
          </a:xfrm>
        </p:grpSpPr>
        <p:sp>
          <p:nvSpPr>
            <p:cNvPr id="14" name="Freeform 14"/>
            <p:cNvSpPr/>
            <p:nvPr/>
          </p:nvSpPr>
          <p:spPr>
            <a:xfrm>
              <a:off x="0" y="0"/>
              <a:ext cx="365441" cy="1266730"/>
            </a:xfrm>
            <a:custGeom>
              <a:avLst/>
              <a:gdLst/>
              <a:ahLst/>
              <a:cxnLst/>
              <a:rect l="l" t="t" r="r" b="b"/>
              <a:pathLst>
                <a:path w="365441" h="1266730">
                  <a:moveTo>
                    <a:pt x="0" y="0"/>
                  </a:moveTo>
                  <a:lnTo>
                    <a:pt x="365441" y="0"/>
                  </a:lnTo>
                  <a:lnTo>
                    <a:pt x="365441" y="1266730"/>
                  </a:lnTo>
                  <a:lnTo>
                    <a:pt x="0" y="1266730"/>
                  </a:lnTo>
                  <a:close/>
                </a:path>
              </a:pathLst>
            </a:custGeom>
            <a:solidFill>
              <a:srgbClr val="A00E12"/>
            </a:solidFill>
          </p:spPr>
        </p:sp>
        <p:sp>
          <p:nvSpPr>
            <p:cNvPr id="15" name="TextBox 15"/>
            <p:cNvSpPr txBox="1"/>
            <p:nvPr/>
          </p:nvSpPr>
          <p:spPr>
            <a:xfrm>
              <a:off x="0" y="-9525"/>
              <a:ext cx="365441" cy="1276255"/>
            </a:xfrm>
            <a:prstGeom prst="rect">
              <a:avLst/>
            </a:prstGeom>
          </p:spPr>
          <p:txBody>
            <a:bodyPr lIns="30141" tIns="30141" rIns="30141" bIns="30141" rtlCol="0" anchor="ctr"/>
            <a:lstStyle/>
            <a:p>
              <a:pPr algn="ctr">
                <a:lnSpc>
                  <a:spcPts val="1578"/>
                </a:lnSpc>
              </a:pPr>
              <a:endParaRPr/>
            </a:p>
          </p:txBody>
        </p:sp>
      </p:grpSp>
      <p:grpSp>
        <p:nvGrpSpPr>
          <p:cNvPr id="16" name="Group 16"/>
          <p:cNvGrpSpPr/>
          <p:nvPr/>
        </p:nvGrpSpPr>
        <p:grpSpPr>
          <a:xfrm rot="1135561">
            <a:off x="10489691" y="1704770"/>
            <a:ext cx="1263330" cy="3657765"/>
            <a:chOff x="0" y="0"/>
            <a:chExt cx="554765" cy="1606231"/>
          </a:xfrm>
        </p:grpSpPr>
        <p:sp>
          <p:nvSpPr>
            <p:cNvPr id="17" name="Freeform 17"/>
            <p:cNvSpPr/>
            <p:nvPr/>
          </p:nvSpPr>
          <p:spPr>
            <a:xfrm>
              <a:off x="0" y="0"/>
              <a:ext cx="554765" cy="1606231"/>
            </a:xfrm>
            <a:custGeom>
              <a:avLst/>
              <a:gdLst/>
              <a:ahLst/>
              <a:cxnLst/>
              <a:rect l="l" t="t" r="r" b="b"/>
              <a:pathLst>
                <a:path w="554765" h="1606231">
                  <a:moveTo>
                    <a:pt x="0" y="0"/>
                  </a:moveTo>
                  <a:lnTo>
                    <a:pt x="554765" y="0"/>
                  </a:lnTo>
                  <a:lnTo>
                    <a:pt x="554765" y="1606231"/>
                  </a:lnTo>
                  <a:lnTo>
                    <a:pt x="0" y="1606231"/>
                  </a:lnTo>
                  <a:close/>
                </a:path>
              </a:pathLst>
            </a:custGeom>
            <a:solidFill>
              <a:srgbClr val="A00E12"/>
            </a:solidFill>
          </p:spPr>
        </p:sp>
        <p:sp>
          <p:nvSpPr>
            <p:cNvPr id="18" name="TextBox 18"/>
            <p:cNvSpPr txBox="1"/>
            <p:nvPr/>
          </p:nvSpPr>
          <p:spPr>
            <a:xfrm>
              <a:off x="0" y="-9525"/>
              <a:ext cx="554765" cy="1615756"/>
            </a:xfrm>
            <a:prstGeom prst="rect">
              <a:avLst/>
            </a:prstGeom>
          </p:spPr>
          <p:txBody>
            <a:bodyPr lIns="30141" tIns="30141" rIns="30141" bIns="30141" rtlCol="0" anchor="ctr"/>
            <a:lstStyle/>
            <a:p>
              <a:pPr algn="ctr">
                <a:lnSpc>
                  <a:spcPts val="1578"/>
                </a:lnSpc>
              </a:pPr>
              <a:endParaRPr/>
            </a:p>
          </p:txBody>
        </p:sp>
      </p:grpSp>
      <p:grpSp>
        <p:nvGrpSpPr>
          <p:cNvPr id="19" name="Group 19"/>
          <p:cNvGrpSpPr/>
          <p:nvPr/>
        </p:nvGrpSpPr>
        <p:grpSpPr>
          <a:xfrm rot="-1222398">
            <a:off x="10514686" y="4723323"/>
            <a:ext cx="1294833" cy="3634940"/>
            <a:chOff x="0" y="0"/>
            <a:chExt cx="568599" cy="1596207"/>
          </a:xfrm>
        </p:grpSpPr>
        <p:sp>
          <p:nvSpPr>
            <p:cNvPr id="20" name="Freeform 20"/>
            <p:cNvSpPr/>
            <p:nvPr/>
          </p:nvSpPr>
          <p:spPr>
            <a:xfrm>
              <a:off x="0" y="0"/>
              <a:ext cx="568599" cy="1596207"/>
            </a:xfrm>
            <a:custGeom>
              <a:avLst/>
              <a:gdLst/>
              <a:ahLst/>
              <a:cxnLst/>
              <a:rect l="l" t="t" r="r" b="b"/>
              <a:pathLst>
                <a:path w="568599" h="1596207">
                  <a:moveTo>
                    <a:pt x="0" y="0"/>
                  </a:moveTo>
                  <a:lnTo>
                    <a:pt x="568599" y="0"/>
                  </a:lnTo>
                  <a:lnTo>
                    <a:pt x="568599" y="1596207"/>
                  </a:lnTo>
                  <a:lnTo>
                    <a:pt x="0" y="1596207"/>
                  </a:lnTo>
                  <a:close/>
                </a:path>
              </a:pathLst>
            </a:custGeom>
            <a:solidFill>
              <a:srgbClr val="A00E12"/>
            </a:solidFill>
          </p:spPr>
        </p:sp>
        <p:sp>
          <p:nvSpPr>
            <p:cNvPr id="21" name="TextBox 21"/>
            <p:cNvSpPr txBox="1"/>
            <p:nvPr/>
          </p:nvSpPr>
          <p:spPr>
            <a:xfrm>
              <a:off x="0" y="-9525"/>
              <a:ext cx="568599" cy="1605732"/>
            </a:xfrm>
            <a:prstGeom prst="rect">
              <a:avLst/>
            </a:prstGeom>
          </p:spPr>
          <p:txBody>
            <a:bodyPr lIns="30141" tIns="30141" rIns="30141" bIns="30141" rtlCol="0" anchor="ctr"/>
            <a:lstStyle/>
            <a:p>
              <a:pPr algn="ctr">
                <a:lnSpc>
                  <a:spcPts val="1578"/>
                </a:lnSpc>
              </a:pPr>
              <a:endParaRPr/>
            </a:p>
          </p:txBody>
        </p:sp>
      </p:grpSp>
      <p:grpSp>
        <p:nvGrpSpPr>
          <p:cNvPr id="22" name="Group 22"/>
          <p:cNvGrpSpPr/>
          <p:nvPr/>
        </p:nvGrpSpPr>
        <p:grpSpPr>
          <a:xfrm>
            <a:off x="10978179" y="7854077"/>
            <a:ext cx="2106840" cy="2402208"/>
            <a:chOff x="0" y="0"/>
            <a:chExt cx="571817" cy="651983"/>
          </a:xfrm>
        </p:grpSpPr>
        <p:sp>
          <p:nvSpPr>
            <p:cNvPr id="23" name="Freeform 23"/>
            <p:cNvSpPr/>
            <p:nvPr/>
          </p:nvSpPr>
          <p:spPr>
            <a:xfrm>
              <a:off x="0" y="0"/>
              <a:ext cx="571817" cy="651983"/>
            </a:xfrm>
            <a:custGeom>
              <a:avLst/>
              <a:gdLst/>
              <a:ahLst/>
              <a:cxnLst/>
              <a:rect l="l" t="t" r="r" b="b"/>
              <a:pathLst>
                <a:path w="571817" h="651983">
                  <a:moveTo>
                    <a:pt x="368617" y="0"/>
                  </a:moveTo>
                  <a:lnTo>
                    <a:pt x="0" y="0"/>
                  </a:lnTo>
                  <a:lnTo>
                    <a:pt x="203200" y="651983"/>
                  </a:lnTo>
                  <a:lnTo>
                    <a:pt x="571817" y="651983"/>
                  </a:lnTo>
                  <a:lnTo>
                    <a:pt x="368617" y="0"/>
                  </a:lnTo>
                  <a:close/>
                </a:path>
              </a:pathLst>
            </a:custGeom>
            <a:solidFill>
              <a:srgbClr val="A00E12"/>
            </a:solidFill>
          </p:spPr>
        </p:sp>
        <p:sp>
          <p:nvSpPr>
            <p:cNvPr id="24" name="TextBox 24"/>
            <p:cNvSpPr txBox="1"/>
            <p:nvPr/>
          </p:nvSpPr>
          <p:spPr>
            <a:xfrm>
              <a:off x="101600" y="-9525"/>
              <a:ext cx="368617" cy="661508"/>
            </a:xfrm>
            <a:prstGeom prst="rect">
              <a:avLst/>
            </a:prstGeom>
          </p:spPr>
          <p:txBody>
            <a:bodyPr lIns="30141" tIns="30141" rIns="30141" bIns="30141" rtlCol="0" anchor="ctr"/>
            <a:lstStyle/>
            <a:p>
              <a:pPr algn="ctr">
                <a:lnSpc>
                  <a:spcPts val="1578"/>
                </a:lnSpc>
                <a:spcBef>
                  <a:spcPct val="0"/>
                </a:spcBef>
              </a:pPr>
              <a:endParaRPr/>
            </a:p>
          </p:txBody>
        </p:sp>
      </p:grpSp>
      <p:grpSp>
        <p:nvGrpSpPr>
          <p:cNvPr id="25" name="Group 25"/>
          <p:cNvGrpSpPr/>
          <p:nvPr/>
        </p:nvGrpSpPr>
        <p:grpSpPr>
          <a:xfrm rot="-10800000">
            <a:off x="10618463" y="8594738"/>
            <a:ext cx="1261106" cy="1963765"/>
            <a:chOff x="0" y="0"/>
            <a:chExt cx="812800" cy="1265673"/>
          </a:xfrm>
        </p:grpSpPr>
        <p:sp>
          <p:nvSpPr>
            <p:cNvPr id="26" name="Freeform 26"/>
            <p:cNvSpPr/>
            <p:nvPr/>
          </p:nvSpPr>
          <p:spPr>
            <a:xfrm>
              <a:off x="0" y="0"/>
              <a:ext cx="812800" cy="1265673"/>
            </a:xfrm>
            <a:custGeom>
              <a:avLst/>
              <a:gdLst/>
              <a:ahLst/>
              <a:cxnLst/>
              <a:rect l="l" t="t" r="r" b="b"/>
              <a:pathLst>
                <a:path w="812800" h="1265673">
                  <a:moveTo>
                    <a:pt x="406400" y="1265673"/>
                  </a:moveTo>
                  <a:lnTo>
                    <a:pt x="812800" y="0"/>
                  </a:lnTo>
                  <a:lnTo>
                    <a:pt x="0" y="0"/>
                  </a:lnTo>
                  <a:lnTo>
                    <a:pt x="406400" y="1265673"/>
                  </a:lnTo>
                  <a:close/>
                </a:path>
              </a:pathLst>
            </a:custGeom>
            <a:solidFill>
              <a:srgbClr val="A00E12"/>
            </a:solidFill>
          </p:spPr>
        </p:sp>
        <p:sp>
          <p:nvSpPr>
            <p:cNvPr id="27" name="TextBox 27"/>
            <p:cNvSpPr txBox="1"/>
            <p:nvPr/>
          </p:nvSpPr>
          <p:spPr>
            <a:xfrm>
              <a:off x="127000" y="80880"/>
              <a:ext cx="558800" cy="597159"/>
            </a:xfrm>
            <a:prstGeom prst="rect">
              <a:avLst/>
            </a:prstGeom>
          </p:spPr>
          <p:txBody>
            <a:bodyPr lIns="30141" tIns="30141" rIns="30141" bIns="30141" rtlCol="0" anchor="ctr"/>
            <a:lstStyle/>
            <a:p>
              <a:pPr algn="ctr">
                <a:lnSpc>
                  <a:spcPts val="1578"/>
                </a:lnSpc>
              </a:pPr>
              <a:endParaRPr/>
            </a:p>
          </p:txBody>
        </p:sp>
      </p:grpSp>
      <p:grpSp>
        <p:nvGrpSpPr>
          <p:cNvPr id="28" name="Group 28"/>
          <p:cNvGrpSpPr/>
          <p:nvPr/>
        </p:nvGrpSpPr>
        <p:grpSpPr>
          <a:xfrm>
            <a:off x="10978179" y="-138850"/>
            <a:ext cx="2036794" cy="2174014"/>
            <a:chOff x="0" y="0"/>
            <a:chExt cx="571123" cy="609600"/>
          </a:xfrm>
        </p:grpSpPr>
        <p:sp>
          <p:nvSpPr>
            <p:cNvPr id="29" name="Freeform 29"/>
            <p:cNvSpPr/>
            <p:nvPr/>
          </p:nvSpPr>
          <p:spPr>
            <a:xfrm>
              <a:off x="0" y="0"/>
              <a:ext cx="571123" cy="609600"/>
            </a:xfrm>
            <a:custGeom>
              <a:avLst/>
              <a:gdLst/>
              <a:ahLst/>
              <a:cxnLst/>
              <a:rect l="l" t="t" r="r" b="b"/>
              <a:pathLst>
                <a:path w="571123" h="609600">
                  <a:moveTo>
                    <a:pt x="203200" y="0"/>
                  </a:moveTo>
                  <a:lnTo>
                    <a:pt x="571123" y="0"/>
                  </a:lnTo>
                  <a:lnTo>
                    <a:pt x="367923" y="609600"/>
                  </a:lnTo>
                  <a:lnTo>
                    <a:pt x="0" y="609600"/>
                  </a:lnTo>
                  <a:lnTo>
                    <a:pt x="203200" y="0"/>
                  </a:lnTo>
                  <a:close/>
                </a:path>
              </a:pathLst>
            </a:custGeom>
            <a:solidFill>
              <a:srgbClr val="A00E12"/>
            </a:solidFill>
          </p:spPr>
        </p:sp>
        <p:sp>
          <p:nvSpPr>
            <p:cNvPr id="30" name="TextBox 30"/>
            <p:cNvSpPr txBox="1"/>
            <p:nvPr/>
          </p:nvSpPr>
          <p:spPr>
            <a:xfrm>
              <a:off x="101600" y="-9525"/>
              <a:ext cx="367923" cy="619125"/>
            </a:xfrm>
            <a:prstGeom prst="rect">
              <a:avLst/>
            </a:prstGeom>
          </p:spPr>
          <p:txBody>
            <a:bodyPr lIns="30141" tIns="30141" rIns="30141" bIns="30141" rtlCol="0" anchor="ctr"/>
            <a:lstStyle/>
            <a:p>
              <a:pPr algn="ctr">
                <a:lnSpc>
                  <a:spcPts val="1578"/>
                </a:lnSpc>
              </a:pPr>
              <a:endParaRPr/>
            </a:p>
          </p:txBody>
        </p:sp>
      </p:grpSp>
      <p:sp>
        <p:nvSpPr>
          <p:cNvPr id="31" name="Freeform 31"/>
          <p:cNvSpPr/>
          <p:nvPr/>
        </p:nvSpPr>
        <p:spPr>
          <a:xfrm rot="-4305778">
            <a:off x="10549798" y="345058"/>
            <a:ext cx="2108698" cy="192862"/>
          </a:xfrm>
          <a:custGeom>
            <a:avLst/>
            <a:gdLst/>
            <a:ahLst/>
            <a:cxnLst/>
            <a:rect l="l" t="t" r="r" b="b"/>
            <a:pathLst>
              <a:path w="2108698" h="192862">
                <a:moveTo>
                  <a:pt x="0" y="0"/>
                </a:moveTo>
                <a:lnTo>
                  <a:pt x="2108699" y="0"/>
                </a:lnTo>
                <a:lnTo>
                  <a:pt x="2108699" y="192862"/>
                </a:lnTo>
                <a:lnTo>
                  <a:pt x="0" y="192862"/>
                </a:lnTo>
                <a:lnTo>
                  <a:pt x="0" y="0"/>
                </a:lnTo>
                <a:close/>
              </a:path>
            </a:pathLst>
          </a:custGeom>
          <a:blipFill>
            <a:blip r:embed="rId6"/>
            <a:stretch>
              <a:fillRect t="-3301" b="-3301"/>
            </a:stretch>
          </a:blipFill>
        </p:spPr>
      </p:sp>
      <p:sp>
        <p:nvSpPr>
          <p:cNvPr id="32" name="Freeform 32"/>
          <p:cNvSpPr/>
          <p:nvPr/>
        </p:nvSpPr>
        <p:spPr>
          <a:xfrm rot="-6514845">
            <a:off x="10784925" y="9689520"/>
            <a:ext cx="1978073" cy="192862"/>
          </a:xfrm>
          <a:custGeom>
            <a:avLst/>
            <a:gdLst/>
            <a:ahLst/>
            <a:cxnLst/>
            <a:rect l="l" t="t" r="r" b="b"/>
            <a:pathLst>
              <a:path w="1978073" h="192862">
                <a:moveTo>
                  <a:pt x="0" y="0"/>
                </a:moveTo>
                <a:lnTo>
                  <a:pt x="1978073" y="0"/>
                </a:lnTo>
                <a:lnTo>
                  <a:pt x="1978073" y="192863"/>
                </a:lnTo>
                <a:lnTo>
                  <a:pt x="0" y="192863"/>
                </a:lnTo>
                <a:lnTo>
                  <a:pt x="0" y="0"/>
                </a:lnTo>
                <a:close/>
              </a:path>
            </a:pathLst>
          </a:custGeom>
          <a:blipFill>
            <a:blip r:embed="rId6"/>
            <a:stretch>
              <a:fillRect/>
            </a:stretch>
          </a:blipFill>
        </p:spPr>
      </p:sp>
      <p:grpSp>
        <p:nvGrpSpPr>
          <p:cNvPr id="33" name="Group 33"/>
          <p:cNvGrpSpPr/>
          <p:nvPr/>
        </p:nvGrpSpPr>
        <p:grpSpPr>
          <a:xfrm>
            <a:off x="10652361" y="-373930"/>
            <a:ext cx="1135926" cy="1713721"/>
            <a:chOff x="0" y="0"/>
            <a:chExt cx="812800" cy="1226236"/>
          </a:xfrm>
        </p:grpSpPr>
        <p:sp>
          <p:nvSpPr>
            <p:cNvPr id="34" name="Freeform 34"/>
            <p:cNvSpPr/>
            <p:nvPr/>
          </p:nvSpPr>
          <p:spPr>
            <a:xfrm>
              <a:off x="0" y="0"/>
              <a:ext cx="812800" cy="1226236"/>
            </a:xfrm>
            <a:custGeom>
              <a:avLst/>
              <a:gdLst/>
              <a:ahLst/>
              <a:cxnLst/>
              <a:rect l="l" t="t" r="r" b="b"/>
              <a:pathLst>
                <a:path w="812800" h="1226236">
                  <a:moveTo>
                    <a:pt x="406400" y="1226236"/>
                  </a:moveTo>
                  <a:lnTo>
                    <a:pt x="812800" y="0"/>
                  </a:lnTo>
                  <a:lnTo>
                    <a:pt x="0" y="0"/>
                  </a:lnTo>
                  <a:lnTo>
                    <a:pt x="406400" y="1226236"/>
                  </a:lnTo>
                  <a:close/>
                </a:path>
              </a:pathLst>
            </a:custGeom>
            <a:solidFill>
              <a:srgbClr val="A00E12"/>
            </a:solidFill>
          </p:spPr>
        </p:sp>
        <p:sp>
          <p:nvSpPr>
            <p:cNvPr id="35" name="TextBox 35"/>
            <p:cNvSpPr txBox="1"/>
            <p:nvPr/>
          </p:nvSpPr>
          <p:spPr>
            <a:xfrm>
              <a:off x="127000" y="78063"/>
              <a:ext cx="558800" cy="578849"/>
            </a:xfrm>
            <a:prstGeom prst="rect">
              <a:avLst/>
            </a:prstGeom>
          </p:spPr>
          <p:txBody>
            <a:bodyPr lIns="30141" tIns="30141" rIns="30141" bIns="30141" rtlCol="0" anchor="ctr"/>
            <a:lstStyle/>
            <a:p>
              <a:pPr algn="ctr">
                <a:lnSpc>
                  <a:spcPts val="1578"/>
                </a:lnSpc>
              </a:pPr>
              <a:endParaRPr/>
            </a:p>
          </p:txBody>
        </p:sp>
      </p:grpSp>
      <p:grpSp>
        <p:nvGrpSpPr>
          <p:cNvPr id="36" name="Group 36"/>
          <p:cNvGrpSpPr/>
          <p:nvPr/>
        </p:nvGrpSpPr>
        <p:grpSpPr>
          <a:xfrm>
            <a:off x="9381031" y="-846890"/>
            <a:ext cx="1715186" cy="4328704"/>
            <a:chOff x="0" y="0"/>
            <a:chExt cx="812800" cy="2051306"/>
          </a:xfrm>
        </p:grpSpPr>
        <p:sp>
          <p:nvSpPr>
            <p:cNvPr id="37" name="Freeform 37"/>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38" name="TextBox 38"/>
            <p:cNvSpPr txBox="1"/>
            <p:nvPr/>
          </p:nvSpPr>
          <p:spPr>
            <a:xfrm>
              <a:off x="139700" y="343043"/>
              <a:ext cx="533400" cy="1355694"/>
            </a:xfrm>
            <a:prstGeom prst="rect">
              <a:avLst/>
            </a:prstGeom>
          </p:spPr>
          <p:txBody>
            <a:bodyPr lIns="30141" tIns="30141" rIns="30141" bIns="30141" rtlCol="0" anchor="ctr"/>
            <a:lstStyle/>
            <a:p>
              <a:pPr algn="ctr">
                <a:lnSpc>
                  <a:spcPts val="1578"/>
                </a:lnSpc>
              </a:pPr>
              <a:endParaRPr/>
            </a:p>
          </p:txBody>
        </p:sp>
      </p:grpSp>
      <p:grpSp>
        <p:nvGrpSpPr>
          <p:cNvPr id="39" name="Group 39"/>
          <p:cNvGrpSpPr/>
          <p:nvPr/>
        </p:nvGrpSpPr>
        <p:grpSpPr>
          <a:xfrm>
            <a:off x="9448220" y="6621323"/>
            <a:ext cx="1715186" cy="4328704"/>
            <a:chOff x="0" y="0"/>
            <a:chExt cx="812800" cy="2051306"/>
          </a:xfrm>
        </p:grpSpPr>
        <p:sp>
          <p:nvSpPr>
            <p:cNvPr id="40" name="Freeform 40"/>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41" name="TextBox 41"/>
            <p:cNvSpPr txBox="1"/>
            <p:nvPr/>
          </p:nvSpPr>
          <p:spPr>
            <a:xfrm>
              <a:off x="139700" y="343043"/>
              <a:ext cx="533400" cy="1355694"/>
            </a:xfrm>
            <a:prstGeom prst="rect">
              <a:avLst/>
            </a:prstGeom>
          </p:spPr>
          <p:txBody>
            <a:bodyPr lIns="30141" tIns="30141" rIns="30141" bIns="30141" rtlCol="0" anchor="ctr"/>
            <a:lstStyle/>
            <a:p>
              <a:pPr algn="ctr">
                <a:lnSpc>
                  <a:spcPts val="1578"/>
                </a:lnSpc>
              </a:pPr>
              <a:endParaRPr/>
            </a:p>
          </p:txBody>
        </p:sp>
      </p:grpSp>
      <p:sp>
        <p:nvSpPr>
          <p:cNvPr id="42" name="Freeform 42"/>
          <p:cNvSpPr/>
          <p:nvPr/>
        </p:nvSpPr>
        <p:spPr>
          <a:xfrm>
            <a:off x="797457" y="1688400"/>
            <a:ext cx="7542063" cy="1796913"/>
          </a:xfrm>
          <a:custGeom>
            <a:avLst/>
            <a:gdLst/>
            <a:ahLst/>
            <a:cxnLst/>
            <a:rect l="l" t="t" r="r" b="b"/>
            <a:pathLst>
              <a:path w="7542063" h="1796913">
                <a:moveTo>
                  <a:pt x="0" y="0"/>
                </a:moveTo>
                <a:lnTo>
                  <a:pt x="7542063" y="0"/>
                </a:lnTo>
                <a:lnTo>
                  <a:pt x="7542063" y="1796914"/>
                </a:lnTo>
                <a:lnTo>
                  <a:pt x="0" y="1796914"/>
                </a:lnTo>
                <a:lnTo>
                  <a:pt x="0" y="0"/>
                </a:lnTo>
                <a:close/>
              </a:path>
            </a:pathLst>
          </a:custGeom>
          <a:blipFill>
            <a:blip r:embed="rId7"/>
            <a:stretch>
              <a:fillRect r="-1018"/>
            </a:stretch>
          </a:blipFill>
        </p:spPr>
      </p:sp>
      <p:sp>
        <p:nvSpPr>
          <p:cNvPr id="43" name="TextBox 43"/>
          <p:cNvSpPr txBox="1"/>
          <p:nvPr/>
        </p:nvSpPr>
        <p:spPr>
          <a:xfrm>
            <a:off x="797457" y="4180639"/>
            <a:ext cx="8857089" cy="1732335"/>
          </a:xfrm>
          <a:prstGeom prst="rect">
            <a:avLst/>
          </a:prstGeom>
        </p:spPr>
        <p:txBody>
          <a:bodyPr lIns="0" tIns="0" rIns="0" bIns="0" rtlCol="0" anchor="t">
            <a:spAutoFit/>
          </a:bodyPr>
          <a:lstStyle/>
          <a:p>
            <a:pPr>
              <a:lnSpc>
                <a:spcPts val="6812"/>
              </a:lnSpc>
            </a:pPr>
            <a:r>
              <a:rPr lang="en-US" sz="5676">
                <a:solidFill>
                  <a:srgbClr val="000000"/>
                </a:solidFill>
                <a:latin typeface="Montserrat Ultra-Bold"/>
              </a:rPr>
              <a:t>UNIFIED PROFESSION,</a:t>
            </a:r>
          </a:p>
          <a:p>
            <a:pPr>
              <a:lnSpc>
                <a:spcPts val="6812"/>
              </a:lnSpc>
            </a:pPr>
            <a:r>
              <a:rPr lang="en-US" sz="5676">
                <a:solidFill>
                  <a:srgbClr val="000000"/>
                </a:solidFill>
                <a:latin typeface="Montserrat Ultra-Bold"/>
              </a:rPr>
              <a:t>UNIFIED VOICE</a:t>
            </a:r>
          </a:p>
        </p:txBody>
      </p:sp>
      <p:sp>
        <p:nvSpPr>
          <p:cNvPr id="44" name="TextBox 44"/>
          <p:cNvSpPr txBox="1"/>
          <p:nvPr/>
        </p:nvSpPr>
        <p:spPr>
          <a:xfrm>
            <a:off x="950963" y="8817124"/>
            <a:ext cx="3666305" cy="313043"/>
          </a:xfrm>
          <a:prstGeom prst="rect">
            <a:avLst/>
          </a:prstGeom>
        </p:spPr>
        <p:txBody>
          <a:bodyPr lIns="0" tIns="0" rIns="0" bIns="0" rtlCol="0" anchor="t">
            <a:spAutoFit/>
          </a:bodyPr>
          <a:lstStyle/>
          <a:p>
            <a:pPr>
              <a:lnSpc>
                <a:spcPts val="2552"/>
              </a:lnSpc>
              <a:spcBef>
                <a:spcPct val="0"/>
              </a:spcBef>
            </a:pPr>
            <a:r>
              <a:rPr lang="en-US" sz="1823" spc="47">
                <a:solidFill>
                  <a:srgbClr val="FFFFFF"/>
                </a:solidFill>
                <a:latin typeface="Montserrat Medium"/>
              </a:rPr>
              <a:t>www.canadian-tr.org</a:t>
            </a:r>
          </a:p>
        </p:txBody>
      </p:sp>
      <p:sp>
        <p:nvSpPr>
          <p:cNvPr id="45" name="TextBox 45"/>
          <p:cNvSpPr txBox="1"/>
          <p:nvPr/>
        </p:nvSpPr>
        <p:spPr>
          <a:xfrm>
            <a:off x="797457" y="6573698"/>
            <a:ext cx="9125003" cy="443475"/>
          </a:xfrm>
          <a:prstGeom prst="rect">
            <a:avLst/>
          </a:prstGeom>
        </p:spPr>
        <p:txBody>
          <a:bodyPr lIns="0" tIns="0" rIns="0" bIns="0" rtlCol="0" anchor="t">
            <a:spAutoFit/>
          </a:bodyPr>
          <a:lstStyle/>
          <a:p>
            <a:pPr>
              <a:lnSpc>
                <a:spcPts val="3694"/>
              </a:lnSpc>
              <a:spcBef>
                <a:spcPct val="0"/>
              </a:spcBef>
            </a:pPr>
            <a:r>
              <a:rPr lang="en-US" sz="2638">
                <a:solidFill>
                  <a:srgbClr val="000000"/>
                </a:solidFill>
                <a:latin typeface="Montserrat Semi-Bold"/>
              </a:rPr>
              <a:t>THERAPEUTIC RECREATION MONTH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13972" y="483251"/>
            <a:ext cx="13260055" cy="685800"/>
          </a:xfrm>
          <a:prstGeom prst="rect">
            <a:avLst/>
          </a:prstGeom>
        </p:spPr>
        <p:txBody>
          <a:bodyPr lIns="0" tIns="0" rIns="0" bIns="0" rtlCol="0" anchor="t">
            <a:spAutoFit/>
          </a:bodyPr>
          <a:lstStyle/>
          <a:p>
            <a:pPr algn="ctr">
              <a:lnSpc>
                <a:spcPts val="5447"/>
              </a:lnSpc>
            </a:pPr>
            <a:r>
              <a:rPr lang="en-US" sz="4539">
                <a:solidFill>
                  <a:srgbClr val="000000"/>
                </a:solidFill>
                <a:latin typeface="Montserrat Ultra-Bold"/>
              </a:rPr>
              <a:t>ROLES OF THE RECREATION THERAPIST</a:t>
            </a:r>
          </a:p>
        </p:txBody>
      </p:sp>
      <p:grpSp>
        <p:nvGrpSpPr>
          <p:cNvPr id="3" name="Group 3"/>
          <p:cNvGrpSpPr/>
          <p:nvPr/>
        </p:nvGrpSpPr>
        <p:grpSpPr>
          <a:xfrm>
            <a:off x="66999" y="7632358"/>
            <a:ext cx="18154002" cy="2855133"/>
            <a:chOff x="0" y="0"/>
            <a:chExt cx="4816593" cy="757520"/>
          </a:xfrm>
        </p:grpSpPr>
        <p:sp>
          <p:nvSpPr>
            <p:cNvPr id="4" name="Freeform 4"/>
            <p:cNvSpPr/>
            <p:nvPr/>
          </p:nvSpPr>
          <p:spPr>
            <a:xfrm>
              <a:off x="0" y="0"/>
              <a:ext cx="4816592" cy="757520"/>
            </a:xfrm>
            <a:custGeom>
              <a:avLst/>
              <a:gdLst/>
              <a:ahLst/>
              <a:cxnLst/>
              <a:rect l="l" t="t" r="r" b="b"/>
              <a:pathLst>
                <a:path w="4816592" h="757520">
                  <a:moveTo>
                    <a:pt x="0" y="0"/>
                  </a:moveTo>
                  <a:lnTo>
                    <a:pt x="4816592" y="0"/>
                  </a:lnTo>
                  <a:lnTo>
                    <a:pt x="4816592" y="757520"/>
                  </a:lnTo>
                  <a:lnTo>
                    <a:pt x="0" y="757520"/>
                  </a:lnTo>
                  <a:close/>
                </a:path>
              </a:pathLst>
            </a:custGeom>
            <a:solidFill>
              <a:srgbClr val="9B0000"/>
            </a:solidFill>
          </p:spPr>
        </p:sp>
        <p:sp>
          <p:nvSpPr>
            <p:cNvPr id="5" name="TextBox 5"/>
            <p:cNvSpPr txBox="1"/>
            <p:nvPr/>
          </p:nvSpPr>
          <p:spPr>
            <a:xfrm>
              <a:off x="0" y="-9525"/>
              <a:ext cx="4816593" cy="767045"/>
            </a:xfrm>
            <a:prstGeom prst="rect">
              <a:avLst/>
            </a:prstGeom>
          </p:spPr>
          <p:txBody>
            <a:bodyPr lIns="18288" tIns="18288" rIns="18288" bIns="18288" rtlCol="0" anchor="ctr"/>
            <a:lstStyle/>
            <a:p>
              <a:pPr algn="ctr">
                <a:lnSpc>
                  <a:spcPts val="957"/>
                </a:lnSpc>
              </a:pPr>
              <a:endParaRPr/>
            </a:p>
          </p:txBody>
        </p:sp>
      </p:grpSp>
      <p:sp>
        <p:nvSpPr>
          <p:cNvPr id="6" name="Freeform 6"/>
          <p:cNvSpPr/>
          <p:nvPr/>
        </p:nvSpPr>
        <p:spPr>
          <a:xfrm>
            <a:off x="5145463" y="6169070"/>
            <a:ext cx="7997075" cy="4318420"/>
          </a:xfrm>
          <a:custGeom>
            <a:avLst/>
            <a:gdLst/>
            <a:ahLst/>
            <a:cxnLst/>
            <a:rect l="l" t="t" r="r" b="b"/>
            <a:pathLst>
              <a:path w="7997075" h="4318420">
                <a:moveTo>
                  <a:pt x="0" y="0"/>
                </a:moveTo>
                <a:lnTo>
                  <a:pt x="7997074" y="0"/>
                </a:lnTo>
                <a:lnTo>
                  <a:pt x="7997074" y="4318420"/>
                </a:lnTo>
                <a:lnTo>
                  <a:pt x="0" y="4318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641005" y="1708717"/>
            <a:ext cx="6331046" cy="695872"/>
            <a:chOff x="0" y="0"/>
            <a:chExt cx="5546140" cy="609600"/>
          </a:xfrm>
        </p:grpSpPr>
        <p:sp>
          <p:nvSpPr>
            <p:cNvPr id="8" name="Freeform 8"/>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9" name="TextBox 9"/>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10" name="Group 10"/>
          <p:cNvGrpSpPr/>
          <p:nvPr/>
        </p:nvGrpSpPr>
        <p:grpSpPr>
          <a:xfrm>
            <a:off x="1088162" y="1507634"/>
            <a:ext cx="1105686" cy="110568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2" name="TextBox 12"/>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13" name="Group 13"/>
          <p:cNvGrpSpPr/>
          <p:nvPr/>
        </p:nvGrpSpPr>
        <p:grpSpPr>
          <a:xfrm>
            <a:off x="1641005" y="2861680"/>
            <a:ext cx="6331046" cy="695872"/>
            <a:chOff x="0" y="0"/>
            <a:chExt cx="5546140" cy="609600"/>
          </a:xfrm>
        </p:grpSpPr>
        <p:sp>
          <p:nvSpPr>
            <p:cNvPr id="14" name="Freeform 14"/>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15" name="TextBox 15"/>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16" name="Group 16"/>
          <p:cNvGrpSpPr/>
          <p:nvPr/>
        </p:nvGrpSpPr>
        <p:grpSpPr>
          <a:xfrm>
            <a:off x="1088162" y="2660597"/>
            <a:ext cx="1105686" cy="110568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8" name="TextBox 18"/>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19" name="Freeform 19"/>
          <p:cNvSpPr/>
          <p:nvPr/>
        </p:nvSpPr>
        <p:spPr>
          <a:xfrm>
            <a:off x="1358732" y="1826961"/>
            <a:ext cx="564546" cy="467034"/>
          </a:xfrm>
          <a:custGeom>
            <a:avLst/>
            <a:gdLst/>
            <a:ahLst/>
            <a:cxnLst/>
            <a:rect l="l" t="t" r="r" b="b"/>
            <a:pathLst>
              <a:path w="564546" h="467034">
                <a:moveTo>
                  <a:pt x="0" y="0"/>
                </a:moveTo>
                <a:lnTo>
                  <a:pt x="564546" y="0"/>
                </a:lnTo>
                <a:lnTo>
                  <a:pt x="564546" y="467034"/>
                </a:lnTo>
                <a:lnTo>
                  <a:pt x="0" y="467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1285797" y="2861680"/>
            <a:ext cx="710417" cy="711306"/>
          </a:xfrm>
          <a:custGeom>
            <a:avLst/>
            <a:gdLst/>
            <a:ahLst/>
            <a:cxnLst/>
            <a:rect l="l" t="t" r="r" b="b"/>
            <a:pathLst>
              <a:path w="710417" h="711306">
                <a:moveTo>
                  <a:pt x="0" y="0"/>
                </a:moveTo>
                <a:lnTo>
                  <a:pt x="710416" y="0"/>
                </a:lnTo>
                <a:lnTo>
                  <a:pt x="710416" y="711306"/>
                </a:lnTo>
                <a:lnTo>
                  <a:pt x="0" y="711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TextBox 21"/>
          <p:cNvSpPr txBox="1"/>
          <p:nvPr/>
        </p:nvSpPr>
        <p:spPr>
          <a:xfrm>
            <a:off x="2236044" y="1785465"/>
            <a:ext cx="5274406" cy="6096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Assess using various TR assessment tools</a:t>
            </a:r>
          </a:p>
        </p:txBody>
      </p:sp>
      <p:sp>
        <p:nvSpPr>
          <p:cNvPr id="22" name="TextBox 22"/>
          <p:cNvSpPr txBox="1"/>
          <p:nvPr/>
        </p:nvSpPr>
        <p:spPr>
          <a:xfrm>
            <a:off x="2219289" y="2957232"/>
            <a:ext cx="5606704" cy="6096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Develop treatment plans based off of client goals and assessment findings</a:t>
            </a:r>
          </a:p>
        </p:txBody>
      </p:sp>
      <p:grpSp>
        <p:nvGrpSpPr>
          <p:cNvPr id="23" name="Group 23"/>
          <p:cNvGrpSpPr/>
          <p:nvPr/>
        </p:nvGrpSpPr>
        <p:grpSpPr>
          <a:xfrm>
            <a:off x="1641005" y="4056860"/>
            <a:ext cx="6331046" cy="695872"/>
            <a:chOff x="0" y="0"/>
            <a:chExt cx="5546140" cy="609600"/>
          </a:xfrm>
        </p:grpSpPr>
        <p:sp>
          <p:nvSpPr>
            <p:cNvPr id="24" name="Freeform 24"/>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25" name="TextBox 25"/>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26" name="Group 26"/>
          <p:cNvGrpSpPr/>
          <p:nvPr/>
        </p:nvGrpSpPr>
        <p:grpSpPr>
          <a:xfrm>
            <a:off x="1088162" y="3855777"/>
            <a:ext cx="1105686" cy="110568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28" name="TextBox 28"/>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29" name="Group 29"/>
          <p:cNvGrpSpPr/>
          <p:nvPr/>
        </p:nvGrpSpPr>
        <p:grpSpPr>
          <a:xfrm>
            <a:off x="1641005" y="5162546"/>
            <a:ext cx="6331046" cy="695872"/>
            <a:chOff x="0" y="0"/>
            <a:chExt cx="5546140" cy="609600"/>
          </a:xfrm>
        </p:grpSpPr>
        <p:sp>
          <p:nvSpPr>
            <p:cNvPr id="30" name="Freeform 30"/>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31" name="TextBox 31"/>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32" name="Group 32"/>
          <p:cNvGrpSpPr/>
          <p:nvPr/>
        </p:nvGrpSpPr>
        <p:grpSpPr>
          <a:xfrm>
            <a:off x="1088162" y="4961463"/>
            <a:ext cx="1105686" cy="110568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34" name="TextBox 34"/>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35" name="Freeform 35"/>
          <p:cNvSpPr/>
          <p:nvPr/>
        </p:nvSpPr>
        <p:spPr>
          <a:xfrm>
            <a:off x="1313546" y="4118000"/>
            <a:ext cx="654918" cy="581240"/>
          </a:xfrm>
          <a:custGeom>
            <a:avLst/>
            <a:gdLst/>
            <a:ahLst/>
            <a:cxnLst/>
            <a:rect l="l" t="t" r="r" b="b"/>
            <a:pathLst>
              <a:path w="654918" h="581240">
                <a:moveTo>
                  <a:pt x="0" y="0"/>
                </a:moveTo>
                <a:lnTo>
                  <a:pt x="654918" y="0"/>
                </a:lnTo>
                <a:lnTo>
                  <a:pt x="654918" y="581240"/>
                </a:lnTo>
                <a:lnTo>
                  <a:pt x="0" y="5812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6" name="Freeform 36"/>
          <p:cNvSpPr/>
          <p:nvPr/>
        </p:nvSpPr>
        <p:spPr>
          <a:xfrm>
            <a:off x="1273565" y="5276699"/>
            <a:ext cx="734880" cy="467567"/>
          </a:xfrm>
          <a:custGeom>
            <a:avLst/>
            <a:gdLst/>
            <a:ahLst/>
            <a:cxnLst/>
            <a:rect l="l" t="t" r="r" b="b"/>
            <a:pathLst>
              <a:path w="734880" h="467567">
                <a:moveTo>
                  <a:pt x="0" y="0"/>
                </a:moveTo>
                <a:lnTo>
                  <a:pt x="734880" y="0"/>
                </a:lnTo>
                <a:lnTo>
                  <a:pt x="734880" y="467567"/>
                </a:lnTo>
                <a:lnTo>
                  <a:pt x="0" y="4675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7" name="TextBox 37"/>
          <p:cNvSpPr txBox="1"/>
          <p:nvPr/>
        </p:nvSpPr>
        <p:spPr>
          <a:xfrm>
            <a:off x="2236044" y="4151330"/>
            <a:ext cx="5274406" cy="6096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Implement individual/group evidence-based interventions</a:t>
            </a:r>
          </a:p>
        </p:txBody>
      </p:sp>
      <p:sp>
        <p:nvSpPr>
          <p:cNvPr id="38" name="TextBox 38"/>
          <p:cNvSpPr txBox="1"/>
          <p:nvPr/>
        </p:nvSpPr>
        <p:spPr>
          <a:xfrm>
            <a:off x="2193848" y="5254575"/>
            <a:ext cx="5450354" cy="6096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Provide and support successful program implementation</a:t>
            </a:r>
          </a:p>
        </p:txBody>
      </p:sp>
      <p:grpSp>
        <p:nvGrpSpPr>
          <p:cNvPr id="39" name="Group 39"/>
          <p:cNvGrpSpPr/>
          <p:nvPr/>
        </p:nvGrpSpPr>
        <p:grpSpPr>
          <a:xfrm>
            <a:off x="10799541" y="1708717"/>
            <a:ext cx="6331046" cy="695872"/>
            <a:chOff x="0" y="0"/>
            <a:chExt cx="5546140" cy="609600"/>
          </a:xfrm>
        </p:grpSpPr>
        <p:sp>
          <p:nvSpPr>
            <p:cNvPr id="40" name="Freeform 40"/>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41" name="TextBox 41"/>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42" name="Group 42"/>
          <p:cNvGrpSpPr/>
          <p:nvPr/>
        </p:nvGrpSpPr>
        <p:grpSpPr>
          <a:xfrm>
            <a:off x="10246697" y="1507634"/>
            <a:ext cx="1105686" cy="1105686"/>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44" name="TextBox 44"/>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45" name="Group 45"/>
          <p:cNvGrpSpPr/>
          <p:nvPr/>
        </p:nvGrpSpPr>
        <p:grpSpPr>
          <a:xfrm>
            <a:off x="10799541" y="2861680"/>
            <a:ext cx="6331046" cy="695872"/>
            <a:chOff x="0" y="0"/>
            <a:chExt cx="5546140" cy="609600"/>
          </a:xfrm>
        </p:grpSpPr>
        <p:sp>
          <p:nvSpPr>
            <p:cNvPr id="46" name="Freeform 46"/>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47" name="TextBox 47"/>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48" name="Group 48"/>
          <p:cNvGrpSpPr/>
          <p:nvPr/>
        </p:nvGrpSpPr>
        <p:grpSpPr>
          <a:xfrm>
            <a:off x="10246697" y="2660597"/>
            <a:ext cx="1105686" cy="1105686"/>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50" name="TextBox 50"/>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51" name="Freeform 51"/>
          <p:cNvSpPr/>
          <p:nvPr/>
        </p:nvSpPr>
        <p:spPr>
          <a:xfrm>
            <a:off x="10517267" y="1826961"/>
            <a:ext cx="564546" cy="467034"/>
          </a:xfrm>
          <a:custGeom>
            <a:avLst/>
            <a:gdLst/>
            <a:ahLst/>
            <a:cxnLst/>
            <a:rect l="l" t="t" r="r" b="b"/>
            <a:pathLst>
              <a:path w="564546" h="467034">
                <a:moveTo>
                  <a:pt x="0" y="0"/>
                </a:moveTo>
                <a:lnTo>
                  <a:pt x="564547" y="0"/>
                </a:lnTo>
                <a:lnTo>
                  <a:pt x="564547" y="467034"/>
                </a:lnTo>
                <a:lnTo>
                  <a:pt x="0" y="467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2" name="Freeform 52"/>
          <p:cNvSpPr/>
          <p:nvPr/>
        </p:nvSpPr>
        <p:spPr>
          <a:xfrm>
            <a:off x="10444332" y="2861680"/>
            <a:ext cx="710417" cy="711306"/>
          </a:xfrm>
          <a:custGeom>
            <a:avLst/>
            <a:gdLst/>
            <a:ahLst/>
            <a:cxnLst/>
            <a:rect l="l" t="t" r="r" b="b"/>
            <a:pathLst>
              <a:path w="710417" h="711306">
                <a:moveTo>
                  <a:pt x="0" y="0"/>
                </a:moveTo>
                <a:lnTo>
                  <a:pt x="710417" y="0"/>
                </a:lnTo>
                <a:lnTo>
                  <a:pt x="710417" y="711306"/>
                </a:lnTo>
                <a:lnTo>
                  <a:pt x="0" y="711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3" name="TextBox 53"/>
          <p:cNvSpPr txBox="1"/>
          <p:nvPr/>
        </p:nvSpPr>
        <p:spPr>
          <a:xfrm>
            <a:off x="11394580" y="1888501"/>
            <a:ext cx="5274406" cy="3048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Plan client transition and discharge</a:t>
            </a:r>
          </a:p>
        </p:txBody>
      </p:sp>
      <p:sp>
        <p:nvSpPr>
          <p:cNvPr id="54" name="TextBox 54"/>
          <p:cNvSpPr txBox="1"/>
          <p:nvPr/>
        </p:nvSpPr>
        <p:spPr>
          <a:xfrm>
            <a:off x="11377825" y="2912533"/>
            <a:ext cx="5606704" cy="6096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On-going reporting and evaluating of programs and goals</a:t>
            </a:r>
          </a:p>
        </p:txBody>
      </p:sp>
      <p:grpSp>
        <p:nvGrpSpPr>
          <p:cNvPr id="55" name="Group 55"/>
          <p:cNvGrpSpPr/>
          <p:nvPr/>
        </p:nvGrpSpPr>
        <p:grpSpPr>
          <a:xfrm>
            <a:off x="10799541" y="4056860"/>
            <a:ext cx="6331046" cy="695872"/>
            <a:chOff x="0" y="0"/>
            <a:chExt cx="5546140" cy="609600"/>
          </a:xfrm>
        </p:grpSpPr>
        <p:sp>
          <p:nvSpPr>
            <p:cNvPr id="56" name="Freeform 56"/>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57" name="TextBox 57"/>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58" name="Group 58"/>
          <p:cNvGrpSpPr/>
          <p:nvPr/>
        </p:nvGrpSpPr>
        <p:grpSpPr>
          <a:xfrm>
            <a:off x="10246697" y="3855777"/>
            <a:ext cx="1105686" cy="1105686"/>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60" name="TextBox 60"/>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61" name="Group 61"/>
          <p:cNvGrpSpPr/>
          <p:nvPr/>
        </p:nvGrpSpPr>
        <p:grpSpPr>
          <a:xfrm>
            <a:off x="10799541" y="5162546"/>
            <a:ext cx="6331046" cy="695872"/>
            <a:chOff x="0" y="0"/>
            <a:chExt cx="5546140" cy="609600"/>
          </a:xfrm>
        </p:grpSpPr>
        <p:sp>
          <p:nvSpPr>
            <p:cNvPr id="62" name="Freeform 62"/>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63" name="TextBox 63"/>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64" name="Group 64"/>
          <p:cNvGrpSpPr/>
          <p:nvPr/>
        </p:nvGrpSpPr>
        <p:grpSpPr>
          <a:xfrm>
            <a:off x="10246697" y="4961463"/>
            <a:ext cx="1105686" cy="1105686"/>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66" name="TextBox 66"/>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67" name="Freeform 67"/>
          <p:cNvSpPr/>
          <p:nvPr/>
        </p:nvSpPr>
        <p:spPr>
          <a:xfrm>
            <a:off x="10472082" y="4118000"/>
            <a:ext cx="654918" cy="581240"/>
          </a:xfrm>
          <a:custGeom>
            <a:avLst/>
            <a:gdLst/>
            <a:ahLst/>
            <a:cxnLst/>
            <a:rect l="l" t="t" r="r" b="b"/>
            <a:pathLst>
              <a:path w="654918" h="581240">
                <a:moveTo>
                  <a:pt x="0" y="0"/>
                </a:moveTo>
                <a:lnTo>
                  <a:pt x="654918" y="0"/>
                </a:lnTo>
                <a:lnTo>
                  <a:pt x="654918" y="581240"/>
                </a:lnTo>
                <a:lnTo>
                  <a:pt x="0" y="5812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8" name="TextBox 68"/>
          <p:cNvSpPr txBox="1"/>
          <p:nvPr/>
        </p:nvSpPr>
        <p:spPr>
          <a:xfrm>
            <a:off x="11394580" y="4288076"/>
            <a:ext cx="5274406" cy="3048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Uphold the Standards of Practice</a:t>
            </a:r>
          </a:p>
        </p:txBody>
      </p:sp>
      <p:sp>
        <p:nvSpPr>
          <p:cNvPr id="69" name="TextBox 69"/>
          <p:cNvSpPr txBox="1"/>
          <p:nvPr/>
        </p:nvSpPr>
        <p:spPr>
          <a:xfrm>
            <a:off x="11352384" y="5427072"/>
            <a:ext cx="5450354" cy="304800"/>
          </a:xfrm>
          <a:prstGeom prst="rect">
            <a:avLst/>
          </a:prstGeom>
        </p:spPr>
        <p:txBody>
          <a:bodyPr lIns="0" tIns="0" rIns="0" bIns="0" rtlCol="0" anchor="t">
            <a:spAutoFit/>
          </a:bodyPr>
          <a:lstStyle/>
          <a:p>
            <a:pPr>
              <a:lnSpc>
                <a:spcPts val="2411"/>
              </a:lnSpc>
            </a:pPr>
            <a:r>
              <a:rPr lang="en-US" sz="2009">
                <a:solidFill>
                  <a:srgbClr val="F7F8F9"/>
                </a:solidFill>
                <a:latin typeface="Montserrat Medium"/>
              </a:rPr>
              <a:t>Maintain continuing education</a:t>
            </a:r>
          </a:p>
        </p:txBody>
      </p:sp>
      <p:sp>
        <p:nvSpPr>
          <p:cNvPr id="70" name="Freeform 70"/>
          <p:cNvSpPr/>
          <p:nvPr/>
        </p:nvSpPr>
        <p:spPr>
          <a:xfrm>
            <a:off x="10444332" y="5236632"/>
            <a:ext cx="710417" cy="711306"/>
          </a:xfrm>
          <a:custGeom>
            <a:avLst/>
            <a:gdLst/>
            <a:ahLst/>
            <a:cxnLst/>
            <a:rect l="l" t="t" r="r" b="b"/>
            <a:pathLst>
              <a:path w="710417" h="711306">
                <a:moveTo>
                  <a:pt x="0" y="0"/>
                </a:moveTo>
                <a:lnTo>
                  <a:pt x="710417" y="0"/>
                </a:lnTo>
                <a:lnTo>
                  <a:pt x="710417" y="711306"/>
                </a:lnTo>
                <a:lnTo>
                  <a:pt x="0" y="711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1" name="Freeform 71"/>
          <p:cNvSpPr/>
          <p:nvPr/>
        </p:nvSpPr>
        <p:spPr>
          <a:xfrm>
            <a:off x="13142537" y="6267994"/>
            <a:ext cx="3958420" cy="933590"/>
          </a:xfrm>
          <a:custGeom>
            <a:avLst/>
            <a:gdLst/>
            <a:ahLst/>
            <a:cxnLst/>
            <a:rect l="l" t="t" r="r" b="b"/>
            <a:pathLst>
              <a:path w="3958420" h="933590">
                <a:moveTo>
                  <a:pt x="0" y="0"/>
                </a:moveTo>
                <a:lnTo>
                  <a:pt x="3958420" y="0"/>
                </a:lnTo>
                <a:lnTo>
                  <a:pt x="3958420" y="933589"/>
                </a:lnTo>
                <a:lnTo>
                  <a:pt x="0" y="933589"/>
                </a:lnTo>
                <a:lnTo>
                  <a:pt x="0" y="0"/>
                </a:lnTo>
                <a:close/>
              </a:path>
            </a:pathLst>
          </a:custGeom>
          <a:blipFill>
            <a:blip r:embed="rId12"/>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655192"/>
            <a:ext cx="18460943" cy="2860408"/>
            <a:chOff x="0" y="0"/>
            <a:chExt cx="4816593" cy="746301"/>
          </a:xfrm>
        </p:grpSpPr>
        <p:sp>
          <p:nvSpPr>
            <p:cNvPr id="3" name="Freeform 3"/>
            <p:cNvSpPr/>
            <p:nvPr/>
          </p:nvSpPr>
          <p:spPr>
            <a:xfrm>
              <a:off x="0" y="0"/>
              <a:ext cx="4816592" cy="746301"/>
            </a:xfrm>
            <a:custGeom>
              <a:avLst/>
              <a:gdLst/>
              <a:ahLst/>
              <a:cxnLst/>
              <a:rect l="l" t="t" r="r" b="b"/>
              <a:pathLst>
                <a:path w="4816592" h="746301">
                  <a:moveTo>
                    <a:pt x="0" y="0"/>
                  </a:moveTo>
                  <a:lnTo>
                    <a:pt x="4816592" y="0"/>
                  </a:lnTo>
                  <a:lnTo>
                    <a:pt x="4816592" y="746301"/>
                  </a:lnTo>
                  <a:lnTo>
                    <a:pt x="0" y="746301"/>
                  </a:lnTo>
                  <a:close/>
                </a:path>
              </a:pathLst>
            </a:custGeom>
            <a:solidFill>
              <a:srgbClr val="9B0000"/>
            </a:solidFill>
          </p:spPr>
        </p:sp>
        <p:sp>
          <p:nvSpPr>
            <p:cNvPr id="4" name="TextBox 4"/>
            <p:cNvSpPr txBox="1"/>
            <p:nvPr/>
          </p:nvSpPr>
          <p:spPr>
            <a:xfrm>
              <a:off x="0" y="-9525"/>
              <a:ext cx="4816593" cy="755826"/>
            </a:xfrm>
            <a:prstGeom prst="rect">
              <a:avLst/>
            </a:prstGeom>
          </p:spPr>
          <p:txBody>
            <a:bodyPr lIns="18288" tIns="18288" rIns="18288" bIns="18288" rtlCol="0" anchor="ctr"/>
            <a:lstStyle/>
            <a:p>
              <a:pPr algn="ctr">
                <a:lnSpc>
                  <a:spcPts val="957"/>
                </a:lnSpc>
              </a:pPr>
              <a:endParaRPr/>
            </a:p>
          </p:txBody>
        </p:sp>
      </p:grpSp>
      <p:grpSp>
        <p:nvGrpSpPr>
          <p:cNvPr id="5" name="Group 5"/>
          <p:cNvGrpSpPr/>
          <p:nvPr/>
        </p:nvGrpSpPr>
        <p:grpSpPr>
          <a:xfrm>
            <a:off x="1600619" y="1393687"/>
            <a:ext cx="6438089" cy="707638"/>
            <a:chOff x="0" y="0"/>
            <a:chExt cx="5546140" cy="609600"/>
          </a:xfrm>
        </p:grpSpPr>
        <p:sp>
          <p:nvSpPr>
            <p:cNvPr id="6" name="Freeform 6"/>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7" name="TextBox 7"/>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8" name="Group 8"/>
          <p:cNvGrpSpPr/>
          <p:nvPr/>
        </p:nvGrpSpPr>
        <p:grpSpPr>
          <a:xfrm>
            <a:off x="1038428" y="1189205"/>
            <a:ext cx="1124381" cy="11243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0" name="TextBox 10"/>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11" name="Group 11"/>
          <p:cNvGrpSpPr/>
          <p:nvPr/>
        </p:nvGrpSpPr>
        <p:grpSpPr>
          <a:xfrm>
            <a:off x="1600619" y="2566144"/>
            <a:ext cx="6438089" cy="707638"/>
            <a:chOff x="0" y="0"/>
            <a:chExt cx="5546140" cy="609600"/>
          </a:xfrm>
        </p:grpSpPr>
        <p:sp>
          <p:nvSpPr>
            <p:cNvPr id="12" name="Freeform 12"/>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13" name="TextBox 13"/>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14" name="Group 14"/>
          <p:cNvGrpSpPr/>
          <p:nvPr/>
        </p:nvGrpSpPr>
        <p:grpSpPr>
          <a:xfrm>
            <a:off x="1038428" y="2361661"/>
            <a:ext cx="1124381" cy="112438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6" name="TextBox 16"/>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17" name="Freeform 17"/>
          <p:cNvSpPr/>
          <p:nvPr/>
        </p:nvSpPr>
        <p:spPr>
          <a:xfrm>
            <a:off x="1313573" y="1513930"/>
            <a:ext cx="574092" cy="474930"/>
          </a:xfrm>
          <a:custGeom>
            <a:avLst/>
            <a:gdLst/>
            <a:ahLst/>
            <a:cxnLst/>
            <a:rect l="l" t="t" r="r" b="b"/>
            <a:pathLst>
              <a:path w="574092" h="474930">
                <a:moveTo>
                  <a:pt x="0" y="0"/>
                </a:moveTo>
                <a:lnTo>
                  <a:pt x="574091" y="0"/>
                </a:lnTo>
                <a:lnTo>
                  <a:pt x="574091" y="474931"/>
                </a:lnTo>
                <a:lnTo>
                  <a:pt x="0" y="474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1239404" y="2566144"/>
            <a:ext cx="722428" cy="723332"/>
          </a:xfrm>
          <a:custGeom>
            <a:avLst/>
            <a:gdLst/>
            <a:ahLst/>
            <a:cxnLst/>
            <a:rect l="l" t="t" r="r" b="b"/>
            <a:pathLst>
              <a:path w="722428" h="723332">
                <a:moveTo>
                  <a:pt x="0" y="0"/>
                </a:moveTo>
                <a:lnTo>
                  <a:pt x="722429" y="0"/>
                </a:lnTo>
                <a:lnTo>
                  <a:pt x="722429" y="723332"/>
                </a:lnTo>
                <a:lnTo>
                  <a:pt x="0" y="723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9" name="Group 19"/>
          <p:cNvGrpSpPr/>
          <p:nvPr/>
        </p:nvGrpSpPr>
        <p:grpSpPr>
          <a:xfrm>
            <a:off x="1600619" y="3781531"/>
            <a:ext cx="6438089" cy="707638"/>
            <a:chOff x="0" y="0"/>
            <a:chExt cx="5546140" cy="609600"/>
          </a:xfrm>
        </p:grpSpPr>
        <p:sp>
          <p:nvSpPr>
            <p:cNvPr id="20" name="Freeform 20"/>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21" name="TextBox 21"/>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22" name="Group 22"/>
          <p:cNvGrpSpPr/>
          <p:nvPr/>
        </p:nvGrpSpPr>
        <p:grpSpPr>
          <a:xfrm>
            <a:off x="1038428" y="3577049"/>
            <a:ext cx="1124381" cy="112438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24" name="TextBox 24"/>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25" name="Group 25"/>
          <p:cNvGrpSpPr/>
          <p:nvPr/>
        </p:nvGrpSpPr>
        <p:grpSpPr>
          <a:xfrm>
            <a:off x="1600619" y="4905912"/>
            <a:ext cx="6690967" cy="798671"/>
            <a:chOff x="0" y="0"/>
            <a:chExt cx="5763983" cy="688021"/>
          </a:xfrm>
        </p:grpSpPr>
        <p:sp>
          <p:nvSpPr>
            <p:cNvPr id="26" name="Freeform 26"/>
            <p:cNvSpPr/>
            <p:nvPr/>
          </p:nvSpPr>
          <p:spPr>
            <a:xfrm>
              <a:off x="0" y="0"/>
              <a:ext cx="5763983" cy="688021"/>
            </a:xfrm>
            <a:custGeom>
              <a:avLst/>
              <a:gdLst/>
              <a:ahLst/>
              <a:cxnLst/>
              <a:rect l="l" t="t" r="r" b="b"/>
              <a:pathLst>
                <a:path w="5763983" h="688021">
                  <a:moveTo>
                    <a:pt x="5560783" y="0"/>
                  </a:moveTo>
                  <a:lnTo>
                    <a:pt x="0" y="0"/>
                  </a:lnTo>
                  <a:lnTo>
                    <a:pt x="203200" y="688021"/>
                  </a:lnTo>
                  <a:lnTo>
                    <a:pt x="5763983" y="688021"/>
                  </a:lnTo>
                  <a:lnTo>
                    <a:pt x="5560783" y="0"/>
                  </a:lnTo>
                  <a:close/>
                </a:path>
              </a:pathLst>
            </a:custGeom>
            <a:solidFill>
              <a:srgbClr val="9B0000"/>
            </a:solidFill>
          </p:spPr>
        </p:sp>
        <p:sp>
          <p:nvSpPr>
            <p:cNvPr id="27" name="TextBox 27"/>
            <p:cNvSpPr txBox="1"/>
            <p:nvPr/>
          </p:nvSpPr>
          <p:spPr>
            <a:xfrm>
              <a:off x="101600" y="-9525"/>
              <a:ext cx="5560783" cy="697546"/>
            </a:xfrm>
            <a:prstGeom prst="rect">
              <a:avLst/>
            </a:prstGeom>
          </p:spPr>
          <p:txBody>
            <a:bodyPr lIns="18288" tIns="18288" rIns="18288" bIns="18288" rtlCol="0" anchor="ctr"/>
            <a:lstStyle/>
            <a:p>
              <a:pPr algn="ctr">
                <a:lnSpc>
                  <a:spcPts val="957"/>
                </a:lnSpc>
              </a:pPr>
              <a:endParaRPr/>
            </a:p>
          </p:txBody>
        </p:sp>
      </p:grpSp>
      <p:grpSp>
        <p:nvGrpSpPr>
          <p:cNvPr id="28" name="Group 28"/>
          <p:cNvGrpSpPr/>
          <p:nvPr/>
        </p:nvGrpSpPr>
        <p:grpSpPr>
          <a:xfrm>
            <a:off x="1038428" y="4701430"/>
            <a:ext cx="1124381" cy="1124381"/>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30" name="TextBox 30"/>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31" name="Freeform 31"/>
          <p:cNvSpPr/>
          <p:nvPr/>
        </p:nvSpPr>
        <p:spPr>
          <a:xfrm>
            <a:off x="1267623" y="3843706"/>
            <a:ext cx="665991" cy="591067"/>
          </a:xfrm>
          <a:custGeom>
            <a:avLst/>
            <a:gdLst/>
            <a:ahLst/>
            <a:cxnLst/>
            <a:rect l="l" t="t" r="r" b="b"/>
            <a:pathLst>
              <a:path w="665991" h="591067">
                <a:moveTo>
                  <a:pt x="0" y="0"/>
                </a:moveTo>
                <a:lnTo>
                  <a:pt x="665991" y="0"/>
                </a:lnTo>
                <a:lnTo>
                  <a:pt x="665991" y="591067"/>
                </a:lnTo>
                <a:lnTo>
                  <a:pt x="0" y="591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a:off x="1226966" y="5021995"/>
            <a:ext cx="747305" cy="475473"/>
          </a:xfrm>
          <a:custGeom>
            <a:avLst/>
            <a:gdLst/>
            <a:ahLst/>
            <a:cxnLst/>
            <a:rect l="l" t="t" r="r" b="b"/>
            <a:pathLst>
              <a:path w="747305" h="475473">
                <a:moveTo>
                  <a:pt x="0" y="0"/>
                </a:moveTo>
                <a:lnTo>
                  <a:pt x="747305" y="0"/>
                </a:lnTo>
                <a:lnTo>
                  <a:pt x="747305" y="475473"/>
                </a:lnTo>
                <a:lnTo>
                  <a:pt x="0" y="475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3" name="Group 33"/>
          <p:cNvGrpSpPr/>
          <p:nvPr/>
        </p:nvGrpSpPr>
        <p:grpSpPr>
          <a:xfrm>
            <a:off x="10914003" y="1393687"/>
            <a:ext cx="6438089" cy="707638"/>
            <a:chOff x="0" y="0"/>
            <a:chExt cx="5546140" cy="609600"/>
          </a:xfrm>
        </p:grpSpPr>
        <p:sp>
          <p:nvSpPr>
            <p:cNvPr id="34" name="Freeform 34"/>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35" name="TextBox 35"/>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36" name="Group 36"/>
          <p:cNvGrpSpPr/>
          <p:nvPr/>
        </p:nvGrpSpPr>
        <p:grpSpPr>
          <a:xfrm>
            <a:off x="10351813" y="1189205"/>
            <a:ext cx="1124381" cy="1124381"/>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38" name="TextBox 38"/>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39" name="Group 39"/>
          <p:cNvGrpSpPr/>
          <p:nvPr/>
        </p:nvGrpSpPr>
        <p:grpSpPr>
          <a:xfrm>
            <a:off x="10914003" y="2566144"/>
            <a:ext cx="6438089" cy="707638"/>
            <a:chOff x="0" y="0"/>
            <a:chExt cx="5546140" cy="609600"/>
          </a:xfrm>
        </p:grpSpPr>
        <p:sp>
          <p:nvSpPr>
            <p:cNvPr id="40" name="Freeform 40"/>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41" name="TextBox 41"/>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42" name="Group 42"/>
          <p:cNvGrpSpPr/>
          <p:nvPr/>
        </p:nvGrpSpPr>
        <p:grpSpPr>
          <a:xfrm>
            <a:off x="10351813" y="2361661"/>
            <a:ext cx="1124381" cy="1124381"/>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44" name="TextBox 44"/>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45" name="Freeform 45"/>
          <p:cNvSpPr/>
          <p:nvPr/>
        </p:nvSpPr>
        <p:spPr>
          <a:xfrm>
            <a:off x="10626958" y="1513930"/>
            <a:ext cx="574092" cy="474930"/>
          </a:xfrm>
          <a:custGeom>
            <a:avLst/>
            <a:gdLst/>
            <a:ahLst/>
            <a:cxnLst/>
            <a:rect l="l" t="t" r="r" b="b"/>
            <a:pathLst>
              <a:path w="574092" h="474930">
                <a:moveTo>
                  <a:pt x="0" y="0"/>
                </a:moveTo>
                <a:lnTo>
                  <a:pt x="574091" y="0"/>
                </a:lnTo>
                <a:lnTo>
                  <a:pt x="574091" y="474931"/>
                </a:lnTo>
                <a:lnTo>
                  <a:pt x="0" y="4749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6" name="Freeform 46"/>
          <p:cNvSpPr/>
          <p:nvPr/>
        </p:nvSpPr>
        <p:spPr>
          <a:xfrm>
            <a:off x="10552789" y="2566144"/>
            <a:ext cx="722428" cy="723332"/>
          </a:xfrm>
          <a:custGeom>
            <a:avLst/>
            <a:gdLst/>
            <a:ahLst/>
            <a:cxnLst/>
            <a:rect l="l" t="t" r="r" b="b"/>
            <a:pathLst>
              <a:path w="722428" h="723332">
                <a:moveTo>
                  <a:pt x="0" y="0"/>
                </a:moveTo>
                <a:lnTo>
                  <a:pt x="722428" y="0"/>
                </a:lnTo>
                <a:lnTo>
                  <a:pt x="722428" y="723332"/>
                </a:lnTo>
                <a:lnTo>
                  <a:pt x="0" y="723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7" name="Group 47"/>
          <p:cNvGrpSpPr/>
          <p:nvPr/>
        </p:nvGrpSpPr>
        <p:grpSpPr>
          <a:xfrm>
            <a:off x="10914003" y="3781531"/>
            <a:ext cx="6438089" cy="707638"/>
            <a:chOff x="0" y="0"/>
            <a:chExt cx="5546140" cy="609600"/>
          </a:xfrm>
        </p:grpSpPr>
        <p:sp>
          <p:nvSpPr>
            <p:cNvPr id="48" name="Freeform 48"/>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49" name="TextBox 49"/>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50" name="Group 50"/>
          <p:cNvGrpSpPr/>
          <p:nvPr/>
        </p:nvGrpSpPr>
        <p:grpSpPr>
          <a:xfrm>
            <a:off x="10351813" y="3577049"/>
            <a:ext cx="1124381" cy="1124381"/>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52" name="TextBox 52"/>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53" name="Group 53"/>
          <p:cNvGrpSpPr/>
          <p:nvPr/>
        </p:nvGrpSpPr>
        <p:grpSpPr>
          <a:xfrm>
            <a:off x="10914003" y="4905912"/>
            <a:ext cx="6438089" cy="707638"/>
            <a:chOff x="0" y="0"/>
            <a:chExt cx="5546140" cy="609600"/>
          </a:xfrm>
        </p:grpSpPr>
        <p:sp>
          <p:nvSpPr>
            <p:cNvPr id="54" name="Freeform 54"/>
            <p:cNvSpPr/>
            <p:nvPr/>
          </p:nvSpPr>
          <p:spPr>
            <a:xfrm>
              <a:off x="0" y="0"/>
              <a:ext cx="5546140" cy="609600"/>
            </a:xfrm>
            <a:custGeom>
              <a:avLst/>
              <a:gdLst/>
              <a:ahLst/>
              <a:cxnLst/>
              <a:rect l="l" t="t" r="r" b="b"/>
              <a:pathLst>
                <a:path w="5546140" h="609600">
                  <a:moveTo>
                    <a:pt x="5342940" y="0"/>
                  </a:moveTo>
                  <a:lnTo>
                    <a:pt x="0" y="0"/>
                  </a:lnTo>
                  <a:lnTo>
                    <a:pt x="203200" y="609600"/>
                  </a:lnTo>
                  <a:lnTo>
                    <a:pt x="5546140" y="609600"/>
                  </a:lnTo>
                  <a:lnTo>
                    <a:pt x="5342940" y="0"/>
                  </a:lnTo>
                  <a:close/>
                </a:path>
              </a:pathLst>
            </a:custGeom>
            <a:solidFill>
              <a:srgbClr val="9B0000"/>
            </a:solidFill>
          </p:spPr>
        </p:sp>
        <p:sp>
          <p:nvSpPr>
            <p:cNvPr id="55" name="TextBox 55"/>
            <p:cNvSpPr txBox="1"/>
            <p:nvPr/>
          </p:nvSpPr>
          <p:spPr>
            <a:xfrm>
              <a:off x="101600" y="-9525"/>
              <a:ext cx="5342940" cy="619125"/>
            </a:xfrm>
            <a:prstGeom prst="rect">
              <a:avLst/>
            </a:prstGeom>
          </p:spPr>
          <p:txBody>
            <a:bodyPr lIns="18288" tIns="18288" rIns="18288" bIns="18288" rtlCol="0" anchor="ctr"/>
            <a:lstStyle/>
            <a:p>
              <a:pPr algn="ctr">
                <a:lnSpc>
                  <a:spcPts val="957"/>
                </a:lnSpc>
              </a:pPr>
              <a:endParaRPr/>
            </a:p>
          </p:txBody>
        </p:sp>
      </p:grpSp>
      <p:grpSp>
        <p:nvGrpSpPr>
          <p:cNvPr id="56" name="Group 56"/>
          <p:cNvGrpSpPr/>
          <p:nvPr/>
        </p:nvGrpSpPr>
        <p:grpSpPr>
          <a:xfrm>
            <a:off x="10351813" y="4701430"/>
            <a:ext cx="1124381" cy="1124381"/>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58" name="TextBox 58"/>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sp>
        <p:nvSpPr>
          <p:cNvPr id="59" name="Freeform 59"/>
          <p:cNvSpPr/>
          <p:nvPr/>
        </p:nvSpPr>
        <p:spPr>
          <a:xfrm>
            <a:off x="10581008" y="3843706"/>
            <a:ext cx="665991" cy="591067"/>
          </a:xfrm>
          <a:custGeom>
            <a:avLst/>
            <a:gdLst/>
            <a:ahLst/>
            <a:cxnLst/>
            <a:rect l="l" t="t" r="r" b="b"/>
            <a:pathLst>
              <a:path w="665991" h="591067">
                <a:moveTo>
                  <a:pt x="0" y="0"/>
                </a:moveTo>
                <a:lnTo>
                  <a:pt x="665991" y="0"/>
                </a:lnTo>
                <a:lnTo>
                  <a:pt x="665991" y="591067"/>
                </a:lnTo>
                <a:lnTo>
                  <a:pt x="0" y="591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0" name="Freeform 60"/>
          <p:cNvSpPr/>
          <p:nvPr/>
        </p:nvSpPr>
        <p:spPr>
          <a:xfrm>
            <a:off x="10552789" y="4981251"/>
            <a:ext cx="722428" cy="723332"/>
          </a:xfrm>
          <a:custGeom>
            <a:avLst/>
            <a:gdLst/>
            <a:ahLst/>
            <a:cxnLst/>
            <a:rect l="l" t="t" r="r" b="b"/>
            <a:pathLst>
              <a:path w="722428" h="723332">
                <a:moveTo>
                  <a:pt x="0" y="0"/>
                </a:moveTo>
                <a:lnTo>
                  <a:pt x="722428" y="0"/>
                </a:lnTo>
                <a:lnTo>
                  <a:pt x="722428" y="723332"/>
                </a:lnTo>
                <a:lnTo>
                  <a:pt x="0" y="7233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1" name="Freeform 61"/>
          <p:cNvSpPr/>
          <p:nvPr/>
        </p:nvSpPr>
        <p:spPr>
          <a:xfrm>
            <a:off x="9785155" y="5901604"/>
            <a:ext cx="4955035" cy="4397594"/>
          </a:xfrm>
          <a:custGeom>
            <a:avLst/>
            <a:gdLst/>
            <a:ahLst/>
            <a:cxnLst/>
            <a:rect l="l" t="t" r="r" b="b"/>
            <a:pathLst>
              <a:path w="4955035" h="4397594">
                <a:moveTo>
                  <a:pt x="0" y="0"/>
                </a:moveTo>
                <a:lnTo>
                  <a:pt x="4955035" y="0"/>
                </a:lnTo>
                <a:lnTo>
                  <a:pt x="4955035" y="4397594"/>
                </a:lnTo>
                <a:lnTo>
                  <a:pt x="0" y="43975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2" name="Freeform 62"/>
          <p:cNvSpPr/>
          <p:nvPr/>
        </p:nvSpPr>
        <p:spPr>
          <a:xfrm>
            <a:off x="3853305" y="5956043"/>
            <a:ext cx="2534915" cy="4221927"/>
          </a:xfrm>
          <a:custGeom>
            <a:avLst/>
            <a:gdLst/>
            <a:ahLst/>
            <a:cxnLst/>
            <a:rect l="l" t="t" r="r" b="b"/>
            <a:pathLst>
              <a:path w="2534915" h="4221927">
                <a:moveTo>
                  <a:pt x="0" y="0"/>
                </a:moveTo>
                <a:lnTo>
                  <a:pt x="2534915" y="0"/>
                </a:lnTo>
                <a:lnTo>
                  <a:pt x="2534915" y="4221927"/>
                </a:lnTo>
                <a:lnTo>
                  <a:pt x="0" y="4221927"/>
                </a:lnTo>
                <a:lnTo>
                  <a:pt x="0" y="0"/>
                </a:lnTo>
                <a:close/>
              </a:path>
            </a:pathLst>
          </a:custGeom>
          <a:blipFill>
            <a:blip r:embed="rId12"/>
            <a:stretch>
              <a:fillRect/>
            </a:stretch>
          </a:blipFill>
        </p:spPr>
      </p:sp>
      <p:sp>
        <p:nvSpPr>
          <p:cNvPr id="63" name="Freeform 63"/>
          <p:cNvSpPr/>
          <p:nvPr/>
        </p:nvSpPr>
        <p:spPr>
          <a:xfrm>
            <a:off x="5926897" y="6060818"/>
            <a:ext cx="4371768" cy="4125856"/>
          </a:xfrm>
          <a:custGeom>
            <a:avLst/>
            <a:gdLst/>
            <a:ahLst/>
            <a:cxnLst/>
            <a:rect l="l" t="t" r="r" b="b"/>
            <a:pathLst>
              <a:path w="4371768" h="4125856">
                <a:moveTo>
                  <a:pt x="0" y="0"/>
                </a:moveTo>
                <a:lnTo>
                  <a:pt x="4371767" y="0"/>
                </a:lnTo>
                <a:lnTo>
                  <a:pt x="4371767" y="4125856"/>
                </a:lnTo>
                <a:lnTo>
                  <a:pt x="0" y="4125856"/>
                </a:lnTo>
                <a:lnTo>
                  <a:pt x="0" y="0"/>
                </a:lnTo>
                <a:close/>
              </a:path>
            </a:pathLst>
          </a:custGeom>
          <a:blipFill>
            <a:blip r:embed="rId13"/>
            <a:stretch>
              <a:fillRect/>
            </a:stretch>
          </a:blipFill>
        </p:spPr>
      </p:sp>
      <p:sp>
        <p:nvSpPr>
          <p:cNvPr id="64" name="TextBox 64"/>
          <p:cNvSpPr txBox="1"/>
          <p:nvPr/>
        </p:nvSpPr>
        <p:spPr>
          <a:xfrm>
            <a:off x="1038428" y="265280"/>
            <a:ext cx="16384087" cy="685800"/>
          </a:xfrm>
          <a:prstGeom prst="rect">
            <a:avLst/>
          </a:prstGeom>
        </p:spPr>
        <p:txBody>
          <a:bodyPr lIns="0" tIns="0" rIns="0" bIns="0" rtlCol="0" anchor="t">
            <a:spAutoFit/>
          </a:bodyPr>
          <a:lstStyle/>
          <a:p>
            <a:pPr algn="ctr">
              <a:lnSpc>
                <a:spcPts val="5448"/>
              </a:lnSpc>
            </a:pPr>
            <a:r>
              <a:rPr lang="en-US" sz="4540">
                <a:solidFill>
                  <a:srgbClr val="000000"/>
                </a:solidFill>
                <a:latin typeface="Montserrat Ultra-Bold"/>
              </a:rPr>
              <a:t>ROLES OF THE RECREATION THERAPY ASSISTANT</a:t>
            </a:r>
          </a:p>
        </p:txBody>
      </p:sp>
      <p:sp>
        <p:nvSpPr>
          <p:cNvPr id="65" name="TextBox 65"/>
          <p:cNvSpPr txBox="1"/>
          <p:nvPr/>
        </p:nvSpPr>
        <p:spPr>
          <a:xfrm>
            <a:off x="2205718" y="1500311"/>
            <a:ext cx="5363583" cy="609600"/>
          </a:xfrm>
          <a:prstGeom prst="rect">
            <a:avLst/>
          </a:prstGeom>
        </p:spPr>
        <p:txBody>
          <a:bodyPr lIns="0" tIns="0" rIns="0" bIns="0" rtlCol="0" anchor="t">
            <a:spAutoFit/>
          </a:bodyPr>
          <a:lstStyle/>
          <a:p>
            <a:pPr>
              <a:lnSpc>
                <a:spcPts val="2412"/>
              </a:lnSpc>
            </a:pPr>
            <a:r>
              <a:rPr lang="en-US" sz="2010">
                <a:solidFill>
                  <a:srgbClr val="F7F8F9"/>
                </a:solidFill>
                <a:latin typeface="Montserrat Medium"/>
              </a:rPr>
              <a:t>Develop, plan, and organize  evidence-based recreation programs</a:t>
            </a:r>
          </a:p>
        </p:txBody>
      </p:sp>
      <p:sp>
        <p:nvSpPr>
          <p:cNvPr id="66" name="TextBox 66"/>
          <p:cNvSpPr txBox="1"/>
          <p:nvPr/>
        </p:nvSpPr>
        <p:spPr>
          <a:xfrm>
            <a:off x="2188680" y="2663311"/>
            <a:ext cx="5701500" cy="609600"/>
          </a:xfrm>
          <a:prstGeom prst="rect">
            <a:avLst/>
          </a:prstGeom>
        </p:spPr>
        <p:txBody>
          <a:bodyPr lIns="0" tIns="0" rIns="0" bIns="0" rtlCol="0" anchor="t">
            <a:spAutoFit/>
          </a:bodyPr>
          <a:lstStyle/>
          <a:p>
            <a:pPr>
              <a:lnSpc>
                <a:spcPts val="2412"/>
              </a:lnSpc>
            </a:pPr>
            <a:r>
              <a:rPr lang="en-US" sz="2010">
                <a:solidFill>
                  <a:srgbClr val="F7F8F9"/>
                </a:solidFill>
                <a:latin typeface="Montserrat Medium"/>
              </a:rPr>
              <a:t>Ensure individual strengths and interests are being met within programming</a:t>
            </a:r>
          </a:p>
        </p:txBody>
      </p:sp>
      <p:sp>
        <p:nvSpPr>
          <p:cNvPr id="67" name="TextBox 67"/>
          <p:cNvSpPr txBox="1"/>
          <p:nvPr/>
        </p:nvSpPr>
        <p:spPr>
          <a:xfrm>
            <a:off x="2205718" y="3878539"/>
            <a:ext cx="5363583" cy="609600"/>
          </a:xfrm>
          <a:prstGeom prst="rect">
            <a:avLst/>
          </a:prstGeom>
        </p:spPr>
        <p:txBody>
          <a:bodyPr lIns="0" tIns="0" rIns="0" bIns="0" rtlCol="0" anchor="t">
            <a:spAutoFit/>
          </a:bodyPr>
          <a:lstStyle/>
          <a:p>
            <a:pPr>
              <a:lnSpc>
                <a:spcPts val="2412"/>
              </a:lnSpc>
            </a:pPr>
            <a:r>
              <a:rPr lang="en-US" sz="2010">
                <a:solidFill>
                  <a:srgbClr val="F7F8F9"/>
                </a:solidFill>
                <a:latin typeface="Montserrat Medium"/>
              </a:rPr>
              <a:t>Assure Therapeutic Recreation goals are carried out</a:t>
            </a:r>
          </a:p>
        </p:txBody>
      </p:sp>
      <p:sp>
        <p:nvSpPr>
          <p:cNvPr id="68" name="TextBox 68"/>
          <p:cNvSpPr txBox="1"/>
          <p:nvPr/>
        </p:nvSpPr>
        <p:spPr>
          <a:xfrm>
            <a:off x="2162809" y="4985503"/>
            <a:ext cx="5949971" cy="571500"/>
          </a:xfrm>
          <a:prstGeom prst="rect">
            <a:avLst/>
          </a:prstGeom>
        </p:spPr>
        <p:txBody>
          <a:bodyPr lIns="0" tIns="0" rIns="0" bIns="0" rtlCol="0" anchor="t">
            <a:spAutoFit/>
          </a:bodyPr>
          <a:lstStyle/>
          <a:p>
            <a:pPr>
              <a:lnSpc>
                <a:spcPts val="2292"/>
              </a:lnSpc>
            </a:pPr>
            <a:r>
              <a:rPr lang="en-US" sz="1910">
                <a:solidFill>
                  <a:srgbClr val="F7F8F9"/>
                </a:solidFill>
                <a:latin typeface="Montserrat Medium"/>
              </a:rPr>
              <a:t>Make recommendations based off of evaluation of programs and participant engagment</a:t>
            </a:r>
          </a:p>
        </p:txBody>
      </p:sp>
      <p:sp>
        <p:nvSpPr>
          <p:cNvPr id="69" name="TextBox 69"/>
          <p:cNvSpPr txBox="1"/>
          <p:nvPr/>
        </p:nvSpPr>
        <p:spPr>
          <a:xfrm>
            <a:off x="11519103" y="1490696"/>
            <a:ext cx="5363583" cy="609600"/>
          </a:xfrm>
          <a:prstGeom prst="rect">
            <a:avLst/>
          </a:prstGeom>
        </p:spPr>
        <p:txBody>
          <a:bodyPr lIns="0" tIns="0" rIns="0" bIns="0" rtlCol="0" anchor="t">
            <a:spAutoFit/>
          </a:bodyPr>
          <a:lstStyle/>
          <a:p>
            <a:pPr>
              <a:lnSpc>
                <a:spcPts val="2412"/>
              </a:lnSpc>
            </a:pPr>
            <a:r>
              <a:rPr lang="en-US" sz="2010">
                <a:solidFill>
                  <a:srgbClr val="F7F8F9"/>
                </a:solidFill>
                <a:latin typeface="Montserrat Medium"/>
              </a:rPr>
              <a:t>Implement individual/group evidence-based interventions</a:t>
            </a:r>
          </a:p>
        </p:txBody>
      </p:sp>
      <p:sp>
        <p:nvSpPr>
          <p:cNvPr id="70" name="TextBox 70"/>
          <p:cNvSpPr txBox="1"/>
          <p:nvPr/>
        </p:nvSpPr>
        <p:spPr>
          <a:xfrm>
            <a:off x="11502065" y="2663311"/>
            <a:ext cx="5701500" cy="609600"/>
          </a:xfrm>
          <a:prstGeom prst="rect">
            <a:avLst/>
          </a:prstGeom>
        </p:spPr>
        <p:txBody>
          <a:bodyPr lIns="0" tIns="0" rIns="0" bIns="0" rtlCol="0" anchor="t">
            <a:spAutoFit/>
          </a:bodyPr>
          <a:lstStyle/>
          <a:p>
            <a:pPr>
              <a:lnSpc>
                <a:spcPts val="2412"/>
              </a:lnSpc>
            </a:pPr>
            <a:r>
              <a:rPr lang="en-US" sz="2010">
                <a:solidFill>
                  <a:srgbClr val="F7F8F9"/>
                </a:solidFill>
                <a:latin typeface="Montserrat Medium"/>
              </a:rPr>
              <a:t>On-going observation and reporting of programs and goals</a:t>
            </a:r>
          </a:p>
        </p:txBody>
      </p:sp>
      <p:sp>
        <p:nvSpPr>
          <p:cNvPr id="71" name="TextBox 71"/>
          <p:cNvSpPr txBox="1"/>
          <p:nvPr/>
        </p:nvSpPr>
        <p:spPr>
          <a:xfrm>
            <a:off x="11519103" y="4016657"/>
            <a:ext cx="5363583" cy="304800"/>
          </a:xfrm>
          <a:prstGeom prst="rect">
            <a:avLst/>
          </a:prstGeom>
        </p:spPr>
        <p:txBody>
          <a:bodyPr lIns="0" tIns="0" rIns="0" bIns="0" rtlCol="0" anchor="t">
            <a:spAutoFit/>
          </a:bodyPr>
          <a:lstStyle/>
          <a:p>
            <a:pPr>
              <a:lnSpc>
                <a:spcPts val="2412"/>
              </a:lnSpc>
            </a:pPr>
            <a:r>
              <a:rPr lang="en-US" sz="2010">
                <a:solidFill>
                  <a:srgbClr val="F7F8F9"/>
                </a:solidFill>
                <a:latin typeface="Montserrat Medium"/>
              </a:rPr>
              <a:t>Uphold the Standards of Practice</a:t>
            </a:r>
          </a:p>
        </p:txBody>
      </p:sp>
      <p:sp>
        <p:nvSpPr>
          <p:cNvPr id="72" name="TextBox 72"/>
          <p:cNvSpPr txBox="1"/>
          <p:nvPr/>
        </p:nvSpPr>
        <p:spPr>
          <a:xfrm>
            <a:off x="11476194" y="5174911"/>
            <a:ext cx="5542506" cy="304800"/>
          </a:xfrm>
          <a:prstGeom prst="rect">
            <a:avLst/>
          </a:prstGeom>
        </p:spPr>
        <p:txBody>
          <a:bodyPr lIns="0" tIns="0" rIns="0" bIns="0" rtlCol="0" anchor="t">
            <a:spAutoFit/>
          </a:bodyPr>
          <a:lstStyle/>
          <a:p>
            <a:pPr>
              <a:lnSpc>
                <a:spcPts val="2412"/>
              </a:lnSpc>
            </a:pPr>
            <a:r>
              <a:rPr lang="en-US" sz="2010">
                <a:solidFill>
                  <a:srgbClr val="F7F8F9"/>
                </a:solidFill>
                <a:latin typeface="Montserrat Medium"/>
              </a:rPr>
              <a:t>Maintain continuing education</a:t>
            </a:r>
          </a:p>
        </p:txBody>
      </p:sp>
      <p:sp>
        <p:nvSpPr>
          <p:cNvPr id="73" name="Freeform 73"/>
          <p:cNvSpPr/>
          <p:nvPr/>
        </p:nvSpPr>
        <p:spPr>
          <a:xfrm>
            <a:off x="13316099" y="5956043"/>
            <a:ext cx="3887467" cy="916855"/>
          </a:xfrm>
          <a:custGeom>
            <a:avLst/>
            <a:gdLst/>
            <a:ahLst/>
            <a:cxnLst/>
            <a:rect l="l" t="t" r="r" b="b"/>
            <a:pathLst>
              <a:path w="3887467" h="916855">
                <a:moveTo>
                  <a:pt x="0" y="0"/>
                </a:moveTo>
                <a:lnTo>
                  <a:pt x="3887467" y="0"/>
                </a:lnTo>
                <a:lnTo>
                  <a:pt x="3887467" y="916856"/>
                </a:lnTo>
                <a:lnTo>
                  <a:pt x="0" y="916856"/>
                </a:lnTo>
                <a:lnTo>
                  <a:pt x="0" y="0"/>
                </a:lnTo>
                <a:close/>
              </a:path>
            </a:pathLst>
          </a:custGeom>
          <a:blipFill>
            <a:blip r:embed="rId1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06850" y="2797629"/>
            <a:ext cx="2555735" cy="3145520"/>
            <a:chOff x="0" y="0"/>
            <a:chExt cx="660400" cy="812800"/>
          </a:xfrm>
        </p:grpSpPr>
        <p:sp>
          <p:nvSpPr>
            <p:cNvPr id="3" name="Freeform 3"/>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4" name="TextBox 4"/>
            <p:cNvSpPr txBox="1"/>
            <p:nvPr/>
          </p:nvSpPr>
          <p:spPr>
            <a:xfrm>
              <a:off x="0" y="-19050"/>
              <a:ext cx="660400" cy="704850"/>
            </a:xfrm>
            <a:prstGeom prst="rect">
              <a:avLst/>
            </a:prstGeom>
          </p:spPr>
          <p:txBody>
            <a:bodyPr lIns="29667" tIns="29667" rIns="29667" bIns="29667" rtlCol="0" anchor="ctr"/>
            <a:lstStyle/>
            <a:p>
              <a:pPr algn="ctr">
                <a:lnSpc>
                  <a:spcPts val="1553"/>
                </a:lnSpc>
              </a:pPr>
              <a:endParaRPr/>
            </a:p>
          </p:txBody>
        </p:sp>
      </p:grpSp>
      <p:grpSp>
        <p:nvGrpSpPr>
          <p:cNvPr id="5" name="Group 5"/>
          <p:cNvGrpSpPr/>
          <p:nvPr/>
        </p:nvGrpSpPr>
        <p:grpSpPr>
          <a:xfrm>
            <a:off x="7830240" y="2885473"/>
            <a:ext cx="2552068" cy="3141006"/>
            <a:chOff x="0" y="0"/>
            <a:chExt cx="660400" cy="812800"/>
          </a:xfrm>
        </p:grpSpPr>
        <p:sp>
          <p:nvSpPr>
            <p:cNvPr id="6" name="Freeform 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7" name="TextBox 7"/>
            <p:cNvSpPr txBox="1"/>
            <p:nvPr/>
          </p:nvSpPr>
          <p:spPr>
            <a:xfrm>
              <a:off x="0" y="-19050"/>
              <a:ext cx="660400" cy="704850"/>
            </a:xfrm>
            <a:prstGeom prst="rect">
              <a:avLst/>
            </a:prstGeom>
          </p:spPr>
          <p:txBody>
            <a:bodyPr lIns="29667" tIns="29667" rIns="29667" bIns="29667" rtlCol="0" anchor="ctr"/>
            <a:lstStyle/>
            <a:p>
              <a:pPr algn="ctr">
                <a:lnSpc>
                  <a:spcPts val="1553"/>
                </a:lnSpc>
              </a:pPr>
              <a:endParaRPr/>
            </a:p>
          </p:txBody>
        </p:sp>
      </p:grpSp>
      <p:grpSp>
        <p:nvGrpSpPr>
          <p:cNvPr id="8" name="Group 8"/>
          <p:cNvGrpSpPr/>
          <p:nvPr/>
        </p:nvGrpSpPr>
        <p:grpSpPr>
          <a:xfrm>
            <a:off x="12876920" y="2894436"/>
            <a:ext cx="2555735" cy="3145520"/>
            <a:chOff x="0" y="0"/>
            <a:chExt cx="660400" cy="812800"/>
          </a:xfrm>
        </p:grpSpPr>
        <p:sp>
          <p:nvSpPr>
            <p:cNvPr id="9" name="Freeform 9"/>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10" name="TextBox 10"/>
            <p:cNvSpPr txBox="1"/>
            <p:nvPr/>
          </p:nvSpPr>
          <p:spPr>
            <a:xfrm>
              <a:off x="0" y="-19050"/>
              <a:ext cx="660400" cy="704850"/>
            </a:xfrm>
            <a:prstGeom prst="rect">
              <a:avLst/>
            </a:prstGeom>
          </p:spPr>
          <p:txBody>
            <a:bodyPr lIns="29667" tIns="29667" rIns="29667" bIns="29667" rtlCol="0" anchor="ctr"/>
            <a:lstStyle/>
            <a:p>
              <a:pPr algn="ctr">
                <a:lnSpc>
                  <a:spcPts val="1553"/>
                </a:lnSpc>
              </a:pPr>
              <a:endParaRPr/>
            </a:p>
          </p:txBody>
        </p:sp>
      </p:grpSp>
      <p:sp>
        <p:nvSpPr>
          <p:cNvPr id="11" name="Freeform 11"/>
          <p:cNvSpPr/>
          <p:nvPr/>
        </p:nvSpPr>
        <p:spPr>
          <a:xfrm>
            <a:off x="2870730" y="3575398"/>
            <a:ext cx="1827977" cy="1738863"/>
          </a:xfrm>
          <a:custGeom>
            <a:avLst/>
            <a:gdLst/>
            <a:ahLst/>
            <a:cxnLst/>
            <a:rect l="l" t="t" r="r" b="b"/>
            <a:pathLst>
              <a:path w="1827977" h="1738863">
                <a:moveTo>
                  <a:pt x="0" y="0"/>
                </a:moveTo>
                <a:lnTo>
                  <a:pt x="1827976" y="0"/>
                </a:lnTo>
                <a:lnTo>
                  <a:pt x="1827976" y="1738863"/>
                </a:lnTo>
                <a:lnTo>
                  <a:pt x="0" y="1738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8030987" y="3318799"/>
            <a:ext cx="2226025" cy="2274355"/>
          </a:xfrm>
          <a:custGeom>
            <a:avLst/>
            <a:gdLst/>
            <a:ahLst/>
            <a:cxnLst/>
            <a:rect l="l" t="t" r="r" b="b"/>
            <a:pathLst>
              <a:path w="2226025" h="2274355">
                <a:moveTo>
                  <a:pt x="0" y="0"/>
                </a:moveTo>
                <a:lnTo>
                  <a:pt x="2226026" y="0"/>
                </a:lnTo>
                <a:lnTo>
                  <a:pt x="2226026" y="2274355"/>
                </a:lnTo>
                <a:lnTo>
                  <a:pt x="0" y="2274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3095813" y="3393876"/>
            <a:ext cx="2124200" cy="2124200"/>
          </a:xfrm>
          <a:custGeom>
            <a:avLst/>
            <a:gdLst/>
            <a:ahLst/>
            <a:cxnLst/>
            <a:rect l="l" t="t" r="r" b="b"/>
            <a:pathLst>
              <a:path w="2124200" h="2124200">
                <a:moveTo>
                  <a:pt x="0" y="0"/>
                </a:moveTo>
                <a:lnTo>
                  <a:pt x="2124200" y="0"/>
                </a:lnTo>
                <a:lnTo>
                  <a:pt x="2124200" y="2124200"/>
                </a:lnTo>
                <a:lnTo>
                  <a:pt x="0" y="2124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149463" y="196489"/>
            <a:ext cx="17989073" cy="2286000"/>
          </a:xfrm>
          <a:prstGeom prst="rect">
            <a:avLst/>
          </a:prstGeom>
        </p:spPr>
        <p:txBody>
          <a:bodyPr lIns="0" tIns="0" rIns="0" bIns="0" rtlCol="0" anchor="t">
            <a:spAutoFit/>
          </a:bodyPr>
          <a:lstStyle/>
          <a:p>
            <a:pPr algn="ctr">
              <a:lnSpc>
                <a:spcPts val="5088"/>
              </a:lnSpc>
            </a:pPr>
            <a:r>
              <a:rPr lang="en-US" sz="4240">
                <a:solidFill>
                  <a:srgbClr val="000000"/>
                </a:solidFill>
                <a:latin typeface="Montserrat Ultra-Bold"/>
              </a:rPr>
              <a:t>WHAT TRAINING DO QUALIFIED THERAPEUTIC RECREATION </a:t>
            </a:r>
          </a:p>
          <a:p>
            <a:pPr algn="ctr">
              <a:lnSpc>
                <a:spcPts val="5088"/>
              </a:lnSpc>
            </a:pPr>
            <a:r>
              <a:rPr lang="en-US" sz="4240">
                <a:solidFill>
                  <a:srgbClr val="000000"/>
                </a:solidFill>
                <a:latin typeface="Montserrat Ultra-Bold"/>
              </a:rPr>
              <a:t>PROFESSIONALS HAVE?</a:t>
            </a:r>
          </a:p>
          <a:p>
            <a:pPr algn="ctr">
              <a:lnSpc>
                <a:spcPts val="3048"/>
              </a:lnSpc>
            </a:pPr>
            <a:endParaRPr lang="en-US" sz="4240">
              <a:solidFill>
                <a:srgbClr val="000000"/>
              </a:solidFill>
              <a:latin typeface="Montserrat Ultra-Bold"/>
            </a:endParaRPr>
          </a:p>
          <a:p>
            <a:pPr algn="ctr">
              <a:lnSpc>
                <a:spcPts val="5088"/>
              </a:lnSpc>
            </a:pPr>
            <a:r>
              <a:rPr lang="en-US" sz="4240">
                <a:solidFill>
                  <a:srgbClr val="000000"/>
                </a:solidFill>
                <a:latin typeface="Montserrat Ultra-Bold"/>
              </a:rPr>
              <a:t>RECREATION THERAPIST, CTRS</a:t>
            </a:r>
          </a:p>
        </p:txBody>
      </p:sp>
      <p:sp>
        <p:nvSpPr>
          <p:cNvPr id="15" name="TextBox 15"/>
          <p:cNvSpPr txBox="1"/>
          <p:nvPr/>
        </p:nvSpPr>
        <p:spPr>
          <a:xfrm>
            <a:off x="1903051" y="5955200"/>
            <a:ext cx="3927304" cy="1133232"/>
          </a:xfrm>
          <a:prstGeom prst="rect">
            <a:avLst/>
          </a:prstGeom>
        </p:spPr>
        <p:txBody>
          <a:bodyPr lIns="0" tIns="0" rIns="0" bIns="0" rtlCol="0" anchor="t">
            <a:spAutoFit/>
          </a:bodyPr>
          <a:lstStyle/>
          <a:p>
            <a:pPr algn="ctr">
              <a:lnSpc>
                <a:spcPts val="4577"/>
              </a:lnSpc>
              <a:spcBef>
                <a:spcPct val="0"/>
              </a:spcBef>
            </a:pPr>
            <a:r>
              <a:rPr lang="en-US" sz="3269">
                <a:solidFill>
                  <a:srgbClr val="000000"/>
                </a:solidFill>
                <a:latin typeface="Montserrat Ultra-Bold"/>
              </a:rPr>
              <a:t>Bachelors Degree or Higher</a:t>
            </a:r>
          </a:p>
        </p:txBody>
      </p:sp>
      <p:sp>
        <p:nvSpPr>
          <p:cNvPr id="16" name="TextBox 16"/>
          <p:cNvSpPr txBox="1"/>
          <p:nvPr/>
        </p:nvSpPr>
        <p:spPr>
          <a:xfrm>
            <a:off x="1903051" y="7453395"/>
            <a:ext cx="3819022" cy="1181100"/>
          </a:xfrm>
          <a:prstGeom prst="rect">
            <a:avLst/>
          </a:prstGeom>
        </p:spPr>
        <p:txBody>
          <a:bodyPr lIns="0" tIns="0" rIns="0" bIns="0" rtlCol="0" anchor="t">
            <a:spAutoFit/>
          </a:bodyPr>
          <a:lstStyle/>
          <a:p>
            <a:pPr algn="ctr">
              <a:lnSpc>
                <a:spcPts val="2365"/>
              </a:lnSpc>
            </a:pPr>
            <a:r>
              <a:rPr lang="en-US" sz="1971">
                <a:solidFill>
                  <a:srgbClr val="000000"/>
                </a:solidFill>
                <a:latin typeface="Montserrat Medium"/>
              </a:rPr>
              <a:t>Majoring in Therapeutic Recreation/Recreation Therapy or as accepted by the NCTRC</a:t>
            </a:r>
          </a:p>
        </p:txBody>
      </p:sp>
      <p:sp>
        <p:nvSpPr>
          <p:cNvPr id="17" name="TextBox 17"/>
          <p:cNvSpPr txBox="1"/>
          <p:nvPr/>
        </p:nvSpPr>
        <p:spPr>
          <a:xfrm>
            <a:off x="7413386" y="6052008"/>
            <a:ext cx="3385775" cy="1133232"/>
          </a:xfrm>
          <a:prstGeom prst="rect">
            <a:avLst/>
          </a:prstGeom>
        </p:spPr>
        <p:txBody>
          <a:bodyPr lIns="0" tIns="0" rIns="0" bIns="0" rtlCol="0" anchor="t">
            <a:spAutoFit/>
          </a:bodyPr>
          <a:lstStyle/>
          <a:p>
            <a:pPr algn="ctr">
              <a:lnSpc>
                <a:spcPts val="4577"/>
              </a:lnSpc>
              <a:spcBef>
                <a:spcPct val="0"/>
              </a:spcBef>
            </a:pPr>
            <a:r>
              <a:rPr lang="en-US" sz="3269">
                <a:solidFill>
                  <a:srgbClr val="000000"/>
                </a:solidFill>
                <a:latin typeface="Montserrat Ultra-Bold"/>
              </a:rPr>
              <a:t>Professional Member</a:t>
            </a:r>
          </a:p>
        </p:txBody>
      </p:sp>
      <p:sp>
        <p:nvSpPr>
          <p:cNvPr id="18" name="TextBox 18"/>
          <p:cNvSpPr txBox="1"/>
          <p:nvPr/>
        </p:nvSpPr>
        <p:spPr>
          <a:xfrm>
            <a:off x="7312000" y="7453395"/>
            <a:ext cx="3664000" cy="1181100"/>
          </a:xfrm>
          <a:prstGeom prst="rect">
            <a:avLst/>
          </a:prstGeom>
        </p:spPr>
        <p:txBody>
          <a:bodyPr lIns="0" tIns="0" rIns="0" bIns="0" rtlCol="0" anchor="t">
            <a:spAutoFit/>
          </a:bodyPr>
          <a:lstStyle/>
          <a:p>
            <a:pPr algn="ctr">
              <a:lnSpc>
                <a:spcPts val="2365"/>
              </a:lnSpc>
            </a:pPr>
            <a:r>
              <a:rPr lang="en-US" sz="1971">
                <a:solidFill>
                  <a:srgbClr val="000000"/>
                </a:solidFill>
                <a:latin typeface="Montserrat Medium"/>
              </a:rPr>
              <a:t>Membership in good standing with at least one Therapeutic Recreation Associaiton</a:t>
            </a:r>
          </a:p>
        </p:txBody>
      </p:sp>
      <p:sp>
        <p:nvSpPr>
          <p:cNvPr id="19" name="TextBox 19"/>
          <p:cNvSpPr txBox="1"/>
          <p:nvPr/>
        </p:nvSpPr>
        <p:spPr>
          <a:xfrm>
            <a:off x="12461900" y="7453395"/>
            <a:ext cx="3716515" cy="1181100"/>
          </a:xfrm>
          <a:prstGeom prst="rect">
            <a:avLst/>
          </a:prstGeom>
        </p:spPr>
        <p:txBody>
          <a:bodyPr lIns="0" tIns="0" rIns="0" bIns="0" rtlCol="0" anchor="t">
            <a:spAutoFit/>
          </a:bodyPr>
          <a:lstStyle/>
          <a:p>
            <a:pPr algn="ctr">
              <a:lnSpc>
                <a:spcPts val="2365"/>
              </a:lnSpc>
            </a:pPr>
            <a:r>
              <a:rPr lang="en-US" sz="1971">
                <a:solidFill>
                  <a:srgbClr val="000000"/>
                </a:solidFill>
                <a:latin typeface="Montserrat Medium"/>
              </a:rPr>
              <a:t>May hold, or be able to sit for the NCTRC Certified Therapeutic Recreation Specialist exam</a:t>
            </a:r>
          </a:p>
        </p:txBody>
      </p:sp>
      <p:sp>
        <p:nvSpPr>
          <p:cNvPr id="20" name="TextBox 20"/>
          <p:cNvSpPr txBox="1"/>
          <p:nvPr/>
        </p:nvSpPr>
        <p:spPr>
          <a:xfrm>
            <a:off x="12570121" y="6151485"/>
            <a:ext cx="3385775" cy="1133232"/>
          </a:xfrm>
          <a:prstGeom prst="rect">
            <a:avLst/>
          </a:prstGeom>
        </p:spPr>
        <p:txBody>
          <a:bodyPr lIns="0" tIns="0" rIns="0" bIns="0" rtlCol="0" anchor="t">
            <a:spAutoFit/>
          </a:bodyPr>
          <a:lstStyle/>
          <a:p>
            <a:pPr algn="ctr">
              <a:lnSpc>
                <a:spcPts val="4577"/>
              </a:lnSpc>
              <a:spcBef>
                <a:spcPct val="0"/>
              </a:spcBef>
            </a:pPr>
            <a:r>
              <a:rPr lang="en-US" sz="3269">
                <a:solidFill>
                  <a:srgbClr val="000000"/>
                </a:solidFill>
                <a:latin typeface="Montserrat Ultra-Bold"/>
              </a:rPr>
              <a:t>NCTRC-CTRS Designation</a:t>
            </a:r>
          </a:p>
        </p:txBody>
      </p:sp>
      <p:sp>
        <p:nvSpPr>
          <p:cNvPr id="21" name="Freeform 21"/>
          <p:cNvSpPr/>
          <p:nvPr/>
        </p:nvSpPr>
        <p:spPr>
          <a:xfrm>
            <a:off x="720495" y="8566654"/>
            <a:ext cx="5819514" cy="1372527"/>
          </a:xfrm>
          <a:custGeom>
            <a:avLst/>
            <a:gdLst/>
            <a:ahLst/>
            <a:cxnLst/>
            <a:rect l="l" t="t" r="r" b="b"/>
            <a:pathLst>
              <a:path w="5819514" h="1372527">
                <a:moveTo>
                  <a:pt x="0" y="0"/>
                </a:moveTo>
                <a:lnTo>
                  <a:pt x="5819514" y="0"/>
                </a:lnTo>
                <a:lnTo>
                  <a:pt x="5819514" y="1372527"/>
                </a:lnTo>
                <a:lnTo>
                  <a:pt x="0" y="1372527"/>
                </a:lnTo>
                <a:lnTo>
                  <a:pt x="0" y="0"/>
                </a:lnTo>
                <a:close/>
              </a:path>
            </a:pathLst>
          </a:custGeom>
          <a:blipFill>
            <a:blip r:embed="rId8"/>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34374" y="2875559"/>
            <a:ext cx="2711902" cy="3337725"/>
            <a:chOff x="0" y="0"/>
            <a:chExt cx="660400" cy="812800"/>
          </a:xfrm>
        </p:grpSpPr>
        <p:sp>
          <p:nvSpPr>
            <p:cNvPr id="3" name="Freeform 3"/>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4" name="TextBox 4"/>
            <p:cNvSpPr txBox="1"/>
            <p:nvPr/>
          </p:nvSpPr>
          <p:spPr>
            <a:xfrm>
              <a:off x="0" y="-9525"/>
              <a:ext cx="660400" cy="695325"/>
            </a:xfrm>
            <a:prstGeom prst="rect">
              <a:avLst/>
            </a:prstGeom>
          </p:spPr>
          <p:txBody>
            <a:bodyPr lIns="18288" tIns="18288" rIns="18288" bIns="18288" rtlCol="0" anchor="ctr"/>
            <a:lstStyle/>
            <a:p>
              <a:pPr algn="ctr">
                <a:lnSpc>
                  <a:spcPts val="957"/>
                </a:lnSpc>
              </a:pPr>
              <a:endParaRPr/>
            </a:p>
          </p:txBody>
        </p:sp>
      </p:grpSp>
      <p:grpSp>
        <p:nvGrpSpPr>
          <p:cNvPr id="5" name="Group 5"/>
          <p:cNvGrpSpPr/>
          <p:nvPr/>
        </p:nvGrpSpPr>
        <p:grpSpPr>
          <a:xfrm>
            <a:off x="7841407" y="2866048"/>
            <a:ext cx="2708010" cy="3332936"/>
            <a:chOff x="0" y="0"/>
            <a:chExt cx="660400" cy="812800"/>
          </a:xfrm>
        </p:grpSpPr>
        <p:sp>
          <p:nvSpPr>
            <p:cNvPr id="6" name="Freeform 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7" name="TextBox 7"/>
            <p:cNvSpPr txBox="1"/>
            <p:nvPr/>
          </p:nvSpPr>
          <p:spPr>
            <a:xfrm>
              <a:off x="0" y="-9525"/>
              <a:ext cx="660400" cy="695325"/>
            </a:xfrm>
            <a:prstGeom prst="rect">
              <a:avLst/>
            </a:prstGeom>
          </p:spPr>
          <p:txBody>
            <a:bodyPr lIns="18288" tIns="18288" rIns="18288" bIns="18288" rtlCol="0" anchor="ctr"/>
            <a:lstStyle/>
            <a:p>
              <a:pPr algn="ctr">
                <a:lnSpc>
                  <a:spcPts val="957"/>
                </a:lnSpc>
              </a:pPr>
              <a:endParaRPr/>
            </a:p>
          </p:txBody>
        </p:sp>
      </p:grpSp>
      <p:grpSp>
        <p:nvGrpSpPr>
          <p:cNvPr id="8" name="Group 8"/>
          <p:cNvGrpSpPr/>
          <p:nvPr/>
        </p:nvGrpSpPr>
        <p:grpSpPr>
          <a:xfrm>
            <a:off x="12821296" y="2875559"/>
            <a:ext cx="2711902" cy="3337725"/>
            <a:chOff x="0" y="0"/>
            <a:chExt cx="660400" cy="812800"/>
          </a:xfrm>
        </p:grpSpPr>
        <p:sp>
          <p:nvSpPr>
            <p:cNvPr id="9" name="Freeform 9"/>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10" name="TextBox 10"/>
            <p:cNvSpPr txBox="1"/>
            <p:nvPr/>
          </p:nvSpPr>
          <p:spPr>
            <a:xfrm>
              <a:off x="0" y="-9525"/>
              <a:ext cx="660400" cy="695325"/>
            </a:xfrm>
            <a:prstGeom prst="rect">
              <a:avLst/>
            </a:prstGeom>
          </p:spPr>
          <p:txBody>
            <a:bodyPr lIns="18288" tIns="18288" rIns="18288" bIns="18288" rtlCol="0" anchor="ctr"/>
            <a:lstStyle/>
            <a:p>
              <a:pPr algn="ctr">
                <a:lnSpc>
                  <a:spcPts val="957"/>
                </a:lnSpc>
              </a:pPr>
              <a:endParaRPr/>
            </a:p>
          </p:txBody>
        </p:sp>
      </p:grpSp>
      <p:sp>
        <p:nvSpPr>
          <p:cNvPr id="11" name="Freeform 11"/>
          <p:cNvSpPr/>
          <p:nvPr/>
        </p:nvSpPr>
        <p:spPr>
          <a:xfrm>
            <a:off x="3320488" y="3700854"/>
            <a:ext cx="1939674" cy="1845115"/>
          </a:xfrm>
          <a:custGeom>
            <a:avLst/>
            <a:gdLst/>
            <a:ahLst/>
            <a:cxnLst/>
            <a:rect l="l" t="t" r="r" b="b"/>
            <a:pathLst>
              <a:path w="1939674" h="1845115">
                <a:moveTo>
                  <a:pt x="0" y="0"/>
                </a:moveTo>
                <a:lnTo>
                  <a:pt x="1939674" y="0"/>
                </a:lnTo>
                <a:lnTo>
                  <a:pt x="1939674" y="1845115"/>
                </a:lnTo>
                <a:lnTo>
                  <a:pt x="0" y="18451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8054422" y="3325852"/>
            <a:ext cx="2362045" cy="2413328"/>
          </a:xfrm>
          <a:custGeom>
            <a:avLst/>
            <a:gdLst/>
            <a:ahLst/>
            <a:cxnLst/>
            <a:rect l="l" t="t" r="r" b="b"/>
            <a:pathLst>
              <a:path w="2362045" h="2413328">
                <a:moveTo>
                  <a:pt x="0" y="0"/>
                </a:moveTo>
                <a:lnTo>
                  <a:pt x="2362044" y="0"/>
                </a:lnTo>
                <a:lnTo>
                  <a:pt x="2362044" y="2413328"/>
                </a:lnTo>
                <a:lnTo>
                  <a:pt x="0" y="24133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3053564" y="3405517"/>
            <a:ext cx="2253998" cy="2253998"/>
          </a:xfrm>
          <a:custGeom>
            <a:avLst/>
            <a:gdLst/>
            <a:ahLst/>
            <a:cxnLst/>
            <a:rect l="l" t="t" r="r" b="b"/>
            <a:pathLst>
              <a:path w="2253998" h="2253998">
                <a:moveTo>
                  <a:pt x="0" y="0"/>
                </a:moveTo>
                <a:lnTo>
                  <a:pt x="2253998" y="0"/>
                </a:lnTo>
                <a:lnTo>
                  <a:pt x="2253998" y="2253998"/>
                </a:lnTo>
                <a:lnTo>
                  <a:pt x="0" y="22539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71808" y="266697"/>
            <a:ext cx="18144384" cy="2286000"/>
          </a:xfrm>
          <a:prstGeom prst="rect">
            <a:avLst/>
          </a:prstGeom>
        </p:spPr>
        <p:txBody>
          <a:bodyPr lIns="0" tIns="0" rIns="0" bIns="0" rtlCol="0" anchor="t">
            <a:spAutoFit/>
          </a:bodyPr>
          <a:lstStyle/>
          <a:p>
            <a:pPr algn="ctr">
              <a:lnSpc>
                <a:spcPts val="5087"/>
              </a:lnSpc>
            </a:pPr>
            <a:r>
              <a:rPr lang="en-US" sz="4239">
                <a:solidFill>
                  <a:srgbClr val="000000"/>
                </a:solidFill>
                <a:latin typeface="Montserrat Ultra-Bold"/>
              </a:rPr>
              <a:t>WHAT TRAINING DO QUALIFIED THERAPEUTIC RECREATION </a:t>
            </a:r>
          </a:p>
          <a:p>
            <a:pPr algn="ctr">
              <a:lnSpc>
                <a:spcPts val="5087"/>
              </a:lnSpc>
            </a:pPr>
            <a:r>
              <a:rPr lang="en-US" sz="4239">
                <a:solidFill>
                  <a:srgbClr val="000000"/>
                </a:solidFill>
                <a:latin typeface="Montserrat Ultra-Bold"/>
              </a:rPr>
              <a:t>PROFESSIONALS HAVE?</a:t>
            </a:r>
          </a:p>
          <a:p>
            <a:pPr algn="ctr">
              <a:lnSpc>
                <a:spcPts val="3048"/>
              </a:lnSpc>
            </a:pPr>
            <a:endParaRPr lang="en-US" sz="4239">
              <a:solidFill>
                <a:srgbClr val="000000"/>
              </a:solidFill>
              <a:latin typeface="Montserrat Ultra-Bold"/>
            </a:endParaRPr>
          </a:p>
          <a:p>
            <a:pPr algn="ctr">
              <a:lnSpc>
                <a:spcPts val="5087"/>
              </a:lnSpc>
            </a:pPr>
            <a:r>
              <a:rPr lang="en-US" sz="4239">
                <a:solidFill>
                  <a:srgbClr val="000000"/>
                </a:solidFill>
                <a:latin typeface="Montserrat Ultra-Bold"/>
              </a:rPr>
              <a:t>RECREATION THERAPIST,  NON-CTRS</a:t>
            </a:r>
          </a:p>
        </p:txBody>
      </p:sp>
      <p:sp>
        <p:nvSpPr>
          <p:cNvPr id="15" name="TextBox 15"/>
          <p:cNvSpPr txBox="1"/>
          <p:nvPr/>
        </p:nvSpPr>
        <p:spPr>
          <a:xfrm>
            <a:off x="2135631" y="6229564"/>
            <a:ext cx="4309386" cy="1136142"/>
          </a:xfrm>
          <a:prstGeom prst="rect">
            <a:avLst/>
          </a:prstGeom>
        </p:spPr>
        <p:txBody>
          <a:bodyPr lIns="0" tIns="0" rIns="0" bIns="0" rtlCol="0" anchor="t">
            <a:spAutoFit/>
          </a:bodyPr>
          <a:lstStyle/>
          <a:p>
            <a:pPr algn="ctr">
              <a:lnSpc>
                <a:spcPts val="4578"/>
              </a:lnSpc>
              <a:spcBef>
                <a:spcPct val="0"/>
              </a:spcBef>
            </a:pPr>
            <a:r>
              <a:rPr lang="en-US" sz="3270">
                <a:solidFill>
                  <a:srgbClr val="000000"/>
                </a:solidFill>
                <a:latin typeface="Montserrat Ultra-Bold"/>
              </a:rPr>
              <a:t>Bachelors Degree or Higher</a:t>
            </a:r>
          </a:p>
        </p:txBody>
      </p:sp>
      <p:sp>
        <p:nvSpPr>
          <p:cNvPr id="16" name="TextBox 16"/>
          <p:cNvSpPr txBox="1"/>
          <p:nvPr/>
        </p:nvSpPr>
        <p:spPr>
          <a:xfrm>
            <a:off x="2264134" y="7726390"/>
            <a:ext cx="4052381" cy="885825"/>
          </a:xfrm>
          <a:prstGeom prst="rect">
            <a:avLst/>
          </a:prstGeom>
        </p:spPr>
        <p:txBody>
          <a:bodyPr lIns="0" tIns="0" rIns="0" bIns="0" rtlCol="0" anchor="t">
            <a:spAutoFit/>
          </a:bodyPr>
          <a:lstStyle/>
          <a:p>
            <a:pPr algn="ctr">
              <a:lnSpc>
                <a:spcPts val="2375"/>
              </a:lnSpc>
            </a:pPr>
            <a:r>
              <a:rPr lang="en-US" sz="1979">
                <a:solidFill>
                  <a:srgbClr val="000000"/>
                </a:solidFill>
                <a:latin typeface="Montserrat Medium"/>
              </a:rPr>
              <a:t>Majoring in Therapeutic Recreation/Recreation Therapy or as accepted by the NCTRC</a:t>
            </a:r>
          </a:p>
        </p:txBody>
      </p:sp>
      <p:sp>
        <p:nvSpPr>
          <p:cNvPr id="17" name="TextBox 17"/>
          <p:cNvSpPr txBox="1"/>
          <p:nvPr/>
        </p:nvSpPr>
        <p:spPr>
          <a:xfrm>
            <a:off x="7399082" y="6229564"/>
            <a:ext cx="3592660" cy="1136142"/>
          </a:xfrm>
          <a:prstGeom prst="rect">
            <a:avLst/>
          </a:prstGeom>
        </p:spPr>
        <p:txBody>
          <a:bodyPr lIns="0" tIns="0" rIns="0" bIns="0" rtlCol="0" anchor="t">
            <a:spAutoFit/>
          </a:bodyPr>
          <a:lstStyle/>
          <a:p>
            <a:pPr algn="ctr">
              <a:lnSpc>
                <a:spcPts val="4578"/>
              </a:lnSpc>
              <a:spcBef>
                <a:spcPct val="0"/>
              </a:spcBef>
            </a:pPr>
            <a:r>
              <a:rPr lang="en-US" sz="3270">
                <a:solidFill>
                  <a:srgbClr val="000000"/>
                </a:solidFill>
                <a:latin typeface="Montserrat Ultra-Bold"/>
              </a:rPr>
              <a:t>Professional Member</a:t>
            </a:r>
          </a:p>
        </p:txBody>
      </p:sp>
      <p:sp>
        <p:nvSpPr>
          <p:cNvPr id="18" name="TextBox 18"/>
          <p:cNvSpPr txBox="1"/>
          <p:nvPr/>
        </p:nvSpPr>
        <p:spPr>
          <a:xfrm>
            <a:off x="7291501" y="7726390"/>
            <a:ext cx="3887887" cy="885825"/>
          </a:xfrm>
          <a:prstGeom prst="rect">
            <a:avLst/>
          </a:prstGeom>
        </p:spPr>
        <p:txBody>
          <a:bodyPr lIns="0" tIns="0" rIns="0" bIns="0" rtlCol="0" anchor="t">
            <a:spAutoFit/>
          </a:bodyPr>
          <a:lstStyle/>
          <a:p>
            <a:pPr algn="ctr">
              <a:lnSpc>
                <a:spcPts val="2375"/>
              </a:lnSpc>
            </a:pPr>
            <a:r>
              <a:rPr lang="en-US" sz="1979">
                <a:solidFill>
                  <a:srgbClr val="000000"/>
                </a:solidFill>
                <a:latin typeface="Montserrat Medium"/>
              </a:rPr>
              <a:t>Membership in good standing with at least one Therapeutic Recreation Associaiton</a:t>
            </a:r>
          </a:p>
        </p:txBody>
      </p:sp>
      <p:sp>
        <p:nvSpPr>
          <p:cNvPr id="19" name="TextBox 19"/>
          <p:cNvSpPr txBox="1"/>
          <p:nvPr/>
        </p:nvSpPr>
        <p:spPr>
          <a:xfrm>
            <a:off x="12208758" y="7726390"/>
            <a:ext cx="3943610" cy="885825"/>
          </a:xfrm>
          <a:prstGeom prst="rect">
            <a:avLst/>
          </a:prstGeom>
        </p:spPr>
        <p:txBody>
          <a:bodyPr lIns="0" tIns="0" rIns="0" bIns="0" rtlCol="0" anchor="t">
            <a:spAutoFit/>
          </a:bodyPr>
          <a:lstStyle/>
          <a:p>
            <a:pPr algn="ctr">
              <a:lnSpc>
                <a:spcPts val="2375"/>
              </a:lnSpc>
            </a:pPr>
            <a:r>
              <a:rPr lang="en-US" sz="1979">
                <a:solidFill>
                  <a:srgbClr val="000000"/>
                </a:solidFill>
                <a:latin typeface="Montserrat Medium"/>
              </a:rPr>
              <a:t>May hold a designation as determined by their provincial association</a:t>
            </a:r>
          </a:p>
        </p:txBody>
      </p:sp>
      <p:sp>
        <p:nvSpPr>
          <p:cNvPr id="20" name="TextBox 20"/>
          <p:cNvSpPr txBox="1"/>
          <p:nvPr/>
        </p:nvSpPr>
        <p:spPr>
          <a:xfrm>
            <a:off x="12380917" y="6266279"/>
            <a:ext cx="3592660" cy="1136142"/>
          </a:xfrm>
          <a:prstGeom prst="rect">
            <a:avLst/>
          </a:prstGeom>
        </p:spPr>
        <p:txBody>
          <a:bodyPr lIns="0" tIns="0" rIns="0" bIns="0" rtlCol="0" anchor="t">
            <a:spAutoFit/>
          </a:bodyPr>
          <a:lstStyle/>
          <a:p>
            <a:pPr algn="ctr">
              <a:lnSpc>
                <a:spcPts val="4578"/>
              </a:lnSpc>
              <a:spcBef>
                <a:spcPct val="0"/>
              </a:spcBef>
            </a:pPr>
            <a:r>
              <a:rPr lang="en-US" sz="3270">
                <a:solidFill>
                  <a:srgbClr val="000000"/>
                </a:solidFill>
                <a:latin typeface="Montserrat Ultra-Bold"/>
              </a:rPr>
              <a:t>Provincial Designation</a:t>
            </a:r>
          </a:p>
        </p:txBody>
      </p:sp>
      <p:sp>
        <p:nvSpPr>
          <p:cNvPr id="21" name="Freeform 21"/>
          <p:cNvSpPr/>
          <p:nvPr/>
        </p:nvSpPr>
        <p:spPr>
          <a:xfrm>
            <a:off x="618171" y="8571172"/>
            <a:ext cx="5826846" cy="1374256"/>
          </a:xfrm>
          <a:custGeom>
            <a:avLst/>
            <a:gdLst/>
            <a:ahLst/>
            <a:cxnLst/>
            <a:rect l="l" t="t" r="r" b="b"/>
            <a:pathLst>
              <a:path w="5826846" h="1374256">
                <a:moveTo>
                  <a:pt x="0" y="0"/>
                </a:moveTo>
                <a:lnTo>
                  <a:pt x="5826847" y="0"/>
                </a:lnTo>
                <a:lnTo>
                  <a:pt x="5826847" y="1374256"/>
                </a:lnTo>
                <a:lnTo>
                  <a:pt x="0" y="1374256"/>
                </a:lnTo>
                <a:lnTo>
                  <a:pt x="0" y="0"/>
                </a:lnTo>
                <a:close/>
              </a:path>
            </a:pathLst>
          </a:custGeom>
          <a:blipFill>
            <a:blip r:embed="rId8"/>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2959" y="3818625"/>
            <a:ext cx="2429573" cy="2990244"/>
            <a:chOff x="0" y="0"/>
            <a:chExt cx="660400" cy="812800"/>
          </a:xfrm>
        </p:grpSpPr>
        <p:sp>
          <p:nvSpPr>
            <p:cNvPr id="3" name="Freeform 3"/>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4" name="TextBox 4"/>
            <p:cNvSpPr txBox="1"/>
            <p:nvPr/>
          </p:nvSpPr>
          <p:spPr>
            <a:xfrm>
              <a:off x="0" y="-19050"/>
              <a:ext cx="660400" cy="704850"/>
            </a:xfrm>
            <a:prstGeom prst="rect">
              <a:avLst/>
            </a:prstGeom>
          </p:spPr>
          <p:txBody>
            <a:bodyPr lIns="28892" tIns="28892" rIns="28892" bIns="28892" rtlCol="0" anchor="ctr"/>
            <a:lstStyle/>
            <a:p>
              <a:pPr algn="ctr">
                <a:lnSpc>
                  <a:spcPts val="1512"/>
                </a:lnSpc>
              </a:pPr>
              <a:endParaRPr/>
            </a:p>
          </p:txBody>
        </p:sp>
      </p:grpSp>
      <p:grpSp>
        <p:nvGrpSpPr>
          <p:cNvPr id="5" name="Group 5"/>
          <p:cNvGrpSpPr/>
          <p:nvPr/>
        </p:nvGrpSpPr>
        <p:grpSpPr>
          <a:xfrm>
            <a:off x="9720669" y="3818625"/>
            <a:ext cx="2438976" cy="3001817"/>
            <a:chOff x="0" y="0"/>
            <a:chExt cx="660400" cy="812800"/>
          </a:xfrm>
        </p:grpSpPr>
        <p:sp>
          <p:nvSpPr>
            <p:cNvPr id="6" name="Freeform 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9B0000"/>
            </a:solidFill>
          </p:spPr>
        </p:sp>
        <p:sp>
          <p:nvSpPr>
            <p:cNvPr id="7" name="TextBox 7"/>
            <p:cNvSpPr txBox="1"/>
            <p:nvPr/>
          </p:nvSpPr>
          <p:spPr>
            <a:xfrm>
              <a:off x="0" y="-19050"/>
              <a:ext cx="660400" cy="704850"/>
            </a:xfrm>
            <a:prstGeom prst="rect">
              <a:avLst/>
            </a:prstGeom>
          </p:spPr>
          <p:txBody>
            <a:bodyPr lIns="28892" tIns="28892" rIns="28892" bIns="28892" rtlCol="0" anchor="ctr"/>
            <a:lstStyle/>
            <a:p>
              <a:pPr algn="ctr">
                <a:lnSpc>
                  <a:spcPts val="1512"/>
                </a:lnSpc>
              </a:pPr>
              <a:endParaRPr/>
            </a:p>
          </p:txBody>
        </p:sp>
      </p:grpSp>
      <p:sp>
        <p:nvSpPr>
          <p:cNvPr id="8" name="Freeform 8"/>
          <p:cNvSpPr/>
          <p:nvPr/>
        </p:nvSpPr>
        <p:spPr>
          <a:xfrm>
            <a:off x="5678875" y="4558000"/>
            <a:ext cx="1737740" cy="1653025"/>
          </a:xfrm>
          <a:custGeom>
            <a:avLst/>
            <a:gdLst/>
            <a:ahLst/>
            <a:cxnLst/>
            <a:rect l="l" t="t" r="r" b="b"/>
            <a:pathLst>
              <a:path w="1737740" h="1653025">
                <a:moveTo>
                  <a:pt x="0" y="0"/>
                </a:moveTo>
                <a:lnTo>
                  <a:pt x="1737740" y="0"/>
                </a:lnTo>
                <a:lnTo>
                  <a:pt x="1737740" y="1653026"/>
                </a:lnTo>
                <a:lnTo>
                  <a:pt x="0" y="16530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9912521" y="4232748"/>
            <a:ext cx="2127382" cy="2173570"/>
          </a:xfrm>
          <a:custGeom>
            <a:avLst/>
            <a:gdLst/>
            <a:ahLst/>
            <a:cxnLst/>
            <a:rect l="l" t="t" r="r" b="b"/>
            <a:pathLst>
              <a:path w="2127382" h="2173570">
                <a:moveTo>
                  <a:pt x="0" y="0"/>
                </a:moveTo>
                <a:lnTo>
                  <a:pt x="2127381" y="0"/>
                </a:lnTo>
                <a:lnTo>
                  <a:pt x="2127381" y="2173570"/>
                </a:lnTo>
                <a:lnTo>
                  <a:pt x="0" y="21735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0" y="431629"/>
            <a:ext cx="18288000" cy="3124200"/>
          </a:xfrm>
          <a:prstGeom prst="rect">
            <a:avLst/>
          </a:prstGeom>
        </p:spPr>
        <p:txBody>
          <a:bodyPr lIns="0" tIns="0" rIns="0" bIns="0" rtlCol="0" anchor="t">
            <a:spAutoFit/>
          </a:bodyPr>
          <a:lstStyle/>
          <a:p>
            <a:pPr algn="ctr">
              <a:lnSpc>
                <a:spcPts val="5448"/>
              </a:lnSpc>
            </a:pPr>
            <a:r>
              <a:rPr lang="en-US" sz="4540">
                <a:solidFill>
                  <a:srgbClr val="000000"/>
                </a:solidFill>
                <a:latin typeface="Montserrat Ultra-Bold"/>
              </a:rPr>
              <a:t>WHAT TRAINING DO QUALIFIED THERAPEUTIC RECREATION </a:t>
            </a:r>
          </a:p>
          <a:p>
            <a:pPr algn="ctr">
              <a:lnSpc>
                <a:spcPts val="5448"/>
              </a:lnSpc>
            </a:pPr>
            <a:r>
              <a:rPr lang="en-US" sz="4540">
                <a:solidFill>
                  <a:srgbClr val="000000"/>
                </a:solidFill>
                <a:latin typeface="Montserrat Ultra-Bold"/>
              </a:rPr>
              <a:t>PROFESSIONALS HAVE?</a:t>
            </a:r>
          </a:p>
          <a:p>
            <a:pPr algn="ctr">
              <a:lnSpc>
                <a:spcPts val="3048"/>
              </a:lnSpc>
            </a:pPr>
            <a:endParaRPr lang="en-US" sz="4540">
              <a:solidFill>
                <a:srgbClr val="000000"/>
              </a:solidFill>
              <a:latin typeface="Montserrat Ultra-Bold"/>
            </a:endParaRPr>
          </a:p>
          <a:p>
            <a:pPr algn="ctr">
              <a:lnSpc>
                <a:spcPts val="5448"/>
              </a:lnSpc>
            </a:pPr>
            <a:r>
              <a:rPr lang="en-US" sz="4540">
                <a:solidFill>
                  <a:srgbClr val="000000"/>
                </a:solidFill>
                <a:latin typeface="Montserrat Ultra-Bold"/>
              </a:rPr>
              <a:t>RECREATION THERAPY ASSISTANT</a:t>
            </a:r>
          </a:p>
        </p:txBody>
      </p:sp>
      <p:sp>
        <p:nvSpPr>
          <p:cNvPr id="11" name="TextBox 11"/>
          <p:cNvSpPr txBox="1"/>
          <p:nvPr/>
        </p:nvSpPr>
        <p:spPr>
          <a:xfrm>
            <a:off x="4710016" y="6951415"/>
            <a:ext cx="3675459" cy="555117"/>
          </a:xfrm>
          <a:prstGeom prst="rect">
            <a:avLst/>
          </a:prstGeom>
        </p:spPr>
        <p:txBody>
          <a:bodyPr lIns="0" tIns="0" rIns="0" bIns="0" rtlCol="0" anchor="t">
            <a:spAutoFit/>
          </a:bodyPr>
          <a:lstStyle/>
          <a:p>
            <a:pPr algn="ctr">
              <a:lnSpc>
                <a:spcPts val="4578"/>
              </a:lnSpc>
              <a:spcBef>
                <a:spcPct val="0"/>
              </a:spcBef>
            </a:pPr>
            <a:r>
              <a:rPr lang="en-US" sz="3270">
                <a:solidFill>
                  <a:srgbClr val="000000"/>
                </a:solidFill>
                <a:latin typeface="Montserrat Ultra-Bold"/>
              </a:rPr>
              <a:t>Diploma</a:t>
            </a:r>
          </a:p>
        </p:txBody>
      </p:sp>
      <p:sp>
        <p:nvSpPr>
          <p:cNvPr id="12" name="TextBox 12"/>
          <p:cNvSpPr txBox="1"/>
          <p:nvPr/>
        </p:nvSpPr>
        <p:spPr>
          <a:xfrm>
            <a:off x="4710016" y="7839907"/>
            <a:ext cx="3729848" cy="866775"/>
          </a:xfrm>
          <a:prstGeom prst="rect">
            <a:avLst/>
          </a:prstGeom>
        </p:spPr>
        <p:txBody>
          <a:bodyPr lIns="0" tIns="0" rIns="0" bIns="0" rtlCol="0" anchor="t">
            <a:spAutoFit/>
          </a:bodyPr>
          <a:lstStyle/>
          <a:p>
            <a:pPr algn="ctr">
              <a:lnSpc>
                <a:spcPts val="2316"/>
              </a:lnSpc>
            </a:pPr>
            <a:r>
              <a:rPr lang="en-US" sz="1930">
                <a:solidFill>
                  <a:srgbClr val="000000"/>
                </a:solidFill>
                <a:latin typeface="Montserrat Medium"/>
              </a:rPr>
              <a:t>Majoring in Therapeutic Recreation/Recreation Therapy </a:t>
            </a:r>
          </a:p>
        </p:txBody>
      </p:sp>
      <p:sp>
        <p:nvSpPr>
          <p:cNvPr id="13" name="TextBox 13"/>
          <p:cNvSpPr txBox="1"/>
          <p:nvPr/>
        </p:nvSpPr>
        <p:spPr>
          <a:xfrm>
            <a:off x="8627560" y="6951415"/>
            <a:ext cx="4950424" cy="555117"/>
          </a:xfrm>
          <a:prstGeom prst="rect">
            <a:avLst/>
          </a:prstGeom>
        </p:spPr>
        <p:txBody>
          <a:bodyPr lIns="0" tIns="0" rIns="0" bIns="0" rtlCol="0" anchor="t">
            <a:spAutoFit/>
          </a:bodyPr>
          <a:lstStyle/>
          <a:p>
            <a:pPr algn="ctr">
              <a:lnSpc>
                <a:spcPts val="4578"/>
              </a:lnSpc>
              <a:spcBef>
                <a:spcPct val="0"/>
              </a:spcBef>
            </a:pPr>
            <a:r>
              <a:rPr lang="en-US" sz="3270">
                <a:solidFill>
                  <a:srgbClr val="000000"/>
                </a:solidFill>
                <a:latin typeface="Montserrat Ultra-Bold"/>
              </a:rPr>
              <a:t>Professional Member</a:t>
            </a:r>
          </a:p>
        </p:txBody>
      </p:sp>
      <p:sp>
        <p:nvSpPr>
          <p:cNvPr id="14" name="TextBox 14"/>
          <p:cNvSpPr txBox="1"/>
          <p:nvPr/>
        </p:nvSpPr>
        <p:spPr>
          <a:xfrm>
            <a:off x="9313549" y="7839907"/>
            <a:ext cx="3578446" cy="1152525"/>
          </a:xfrm>
          <a:prstGeom prst="rect">
            <a:avLst/>
          </a:prstGeom>
        </p:spPr>
        <p:txBody>
          <a:bodyPr lIns="0" tIns="0" rIns="0" bIns="0" rtlCol="0" anchor="t">
            <a:spAutoFit/>
          </a:bodyPr>
          <a:lstStyle/>
          <a:p>
            <a:pPr algn="ctr">
              <a:lnSpc>
                <a:spcPts val="2316"/>
              </a:lnSpc>
            </a:pPr>
            <a:r>
              <a:rPr lang="en-US" sz="1930">
                <a:solidFill>
                  <a:srgbClr val="000000"/>
                </a:solidFill>
                <a:latin typeface="Montserrat Medium"/>
              </a:rPr>
              <a:t>Membership in good standing with at least one Therapeutic Recreation Associaiton</a:t>
            </a:r>
          </a:p>
        </p:txBody>
      </p:sp>
      <p:sp>
        <p:nvSpPr>
          <p:cNvPr id="15" name="Freeform 15"/>
          <p:cNvSpPr/>
          <p:nvPr/>
        </p:nvSpPr>
        <p:spPr>
          <a:xfrm>
            <a:off x="553376" y="8565719"/>
            <a:ext cx="5873085" cy="1385162"/>
          </a:xfrm>
          <a:custGeom>
            <a:avLst/>
            <a:gdLst/>
            <a:ahLst/>
            <a:cxnLst/>
            <a:rect l="l" t="t" r="r" b="b"/>
            <a:pathLst>
              <a:path w="5873085" h="1385162">
                <a:moveTo>
                  <a:pt x="0" y="0"/>
                </a:moveTo>
                <a:lnTo>
                  <a:pt x="5873085" y="0"/>
                </a:lnTo>
                <a:lnTo>
                  <a:pt x="5873085" y="1385162"/>
                </a:lnTo>
                <a:lnTo>
                  <a:pt x="0" y="1385162"/>
                </a:lnTo>
                <a:lnTo>
                  <a:pt x="0" y="0"/>
                </a:lnTo>
                <a:close/>
              </a:path>
            </a:pathLst>
          </a:custGeom>
          <a:blipFill>
            <a:blip r:embed="rId6"/>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51362" y="0"/>
            <a:ext cx="6936638" cy="10287000"/>
            <a:chOff x="0" y="0"/>
            <a:chExt cx="1852437" cy="2747156"/>
          </a:xfrm>
        </p:grpSpPr>
        <p:sp>
          <p:nvSpPr>
            <p:cNvPr id="3" name="Freeform 3"/>
            <p:cNvSpPr/>
            <p:nvPr/>
          </p:nvSpPr>
          <p:spPr>
            <a:xfrm>
              <a:off x="0" y="0"/>
              <a:ext cx="1852437" cy="2747156"/>
            </a:xfrm>
            <a:custGeom>
              <a:avLst/>
              <a:gdLst/>
              <a:ahLst/>
              <a:cxnLst/>
              <a:rect l="l" t="t" r="r" b="b"/>
              <a:pathLst>
                <a:path w="1852437" h="2747156">
                  <a:moveTo>
                    <a:pt x="0" y="0"/>
                  </a:moveTo>
                  <a:lnTo>
                    <a:pt x="1852437" y="0"/>
                  </a:lnTo>
                  <a:lnTo>
                    <a:pt x="1852437" y="2747156"/>
                  </a:lnTo>
                  <a:lnTo>
                    <a:pt x="0" y="2747156"/>
                  </a:lnTo>
                  <a:close/>
                </a:path>
              </a:pathLst>
            </a:custGeom>
            <a:solidFill>
              <a:srgbClr val="9B0000"/>
            </a:solidFill>
          </p:spPr>
        </p:sp>
        <p:sp>
          <p:nvSpPr>
            <p:cNvPr id="4" name="TextBox 4"/>
            <p:cNvSpPr txBox="1"/>
            <p:nvPr/>
          </p:nvSpPr>
          <p:spPr>
            <a:xfrm>
              <a:off x="0" y="-9525"/>
              <a:ext cx="1852437" cy="2756681"/>
            </a:xfrm>
            <a:prstGeom prst="rect">
              <a:avLst/>
            </a:prstGeom>
          </p:spPr>
          <p:txBody>
            <a:bodyPr lIns="18288" tIns="18288" rIns="18288" bIns="18288" rtlCol="0" anchor="ctr"/>
            <a:lstStyle/>
            <a:p>
              <a:pPr algn="ctr">
                <a:lnSpc>
                  <a:spcPts val="957"/>
                </a:lnSpc>
              </a:pPr>
              <a:endParaRPr/>
            </a:p>
          </p:txBody>
        </p:sp>
      </p:grpSp>
      <p:grpSp>
        <p:nvGrpSpPr>
          <p:cNvPr id="5" name="Group 5"/>
          <p:cNvGrpSpPr/>
          <p:nvPr/>
        </p:nvGrpSpPr>
        <p:grpSpPr>
          <a:xfrm>
            <a:off x="9694614" y="2573918"/>
            <a:ext cx="5413371" cy="5332174"/>
            <a:chOff x="0" y="0"/>
            <a:chExt cx="7217828" cy="7109566"/>
          </a:xfrm>
        </p:grpSpPr>
        <p:pic>
          <p:nvPicPr>
            <p:cNvPr id="6" name="Picture 6"/>
            <p:cNvPicPr>
              <a:picLocks noChangeAspect="1"/>
            </p:cNvPicPr>
            <p:nvPr/>
          </p:nvPicPr>
          <p:blipFill>
            <a:blip r:embed="rId2"/>
            <a:srcRect l="16159" r="16159"/>
            <a:stretch>
              <a:fillRect/>
            </a:stretch>
          </p:blipFill>
          <p:spPr>
            <a:xfrm>
              <a:off x="0" y="0"/>
              <a:ext cx="7217828" cy="7109566"/>
            </a:xfrm>
            <a:prstGeom prst="rect">
              <a:avLst/>
            </a:prstGeom>
          </p:spPr>
        </p:pic>
      </p:grpSp>
      <p:grpSp>
        <p:nvGrpSpPr>
          <p:cNvPr id="7" name="Group 7"/>
          <p:cNvGrpSpPr/>
          <p:nvPr/>
        </p:nvGrpSpPr>
        <p:grpSpPr>
          <a:xfrm>
            <a:off x="-332112" y="2425462"/>
            <a:ext cx="5285051" cy="450309"/>
            <a:chOff x="0" y="0"/>
            <a:chExt cx="1411379" cy="120255"/>
          </a:xfrm>
        </p:grpSpPr>
        <p:sp>
          <p:nvSpPr>
            <p:cNvPr id="8" name="Freeform 8"/>
            <p:cNvSpPr/>
            <p:nvPr/>
          </p:nvSpPr>
          <p:spPr>
            <a:xfrm>
              <a:off x="0" y="0"/>
              <a:ext cx="1411379" cy="120255"/>
            </a:xfrm>
            <a:custGeom>
              <a:avLst/>
              <a:gdLst/>
              <a:ahLst/>
              <a:cxnLst/>
              <a:rect l="l" t="t" r="r" b="b"/>
              <a:pathLst>
                <a:path w="1411379" h="120255">
                  <a:moveTo>
                    <a:pt x="0" y="0"/>
                  </a:moveTo>
                  <a:lnTo>
                    <a:pt x="1411379" y="0"/>
                  </a:lnTo>
                  <a:lnTo>
                    <a:pt x="1411379" y="120255"/>
                  </a:lnTo>
                  <a:lnTo>
                    <a:pt x="0" y="120255"/>
                  </a:lnTo>
                  <a:close/>
                </a:path>
              </a:pathLst>
            </a:custGeom>
            <a:solidFill>
              <a:srgbClr val="9B0000"/>
            </a:solidFill>
          </p:spPr>
        </p:sp>
        <p:sp>
          <p:nvSpPr>
            <p:cNvPr id="9" name="TextBox 9"/>
            <p:cNvSpPr txBox="1"/>
            <p:nvPr/>
          </p:nvSpPr>
          <p:spPr>
            <a:xfrm>
              <a:off x="0" y="-9525"/>
              <a:ext cx="1411379" cy="129780"/>
            </a:xfrm>
            <a:prstGeom prst="rect">
              <a:avLst/>
            </a:prstGeom>
          </p:spPr>
          <p:txBody>
            <a:bodyPr lIns="18288" tIns="18288" rIns="18288" bIns="18288" rtlCol="0" anchor="ctr"/>
            <a:lstStyle/>
            <a:p>
              <a:pPr algn="ctr">
                <a:lnSpc>
                  <a:spcPts val="957"/>
                </a:lnSpc>
              </a:pPr>
              <a:endParaRPr/>
            </a:p>
          </p:txBody>
        </p:sp>
      </p:grpSp>
      <p:grpSp>
        <p:nvGrpSpPr>
          <p:cNvPr id="10" name="Group 10"/>
          <p:cNvGrpSpPr/>
          <p:nvPr/>
        </p:nvGrpSpPr>
        <p:grpSpPr>
          <a:xfrm>
            <a:off x="858600" y="3120011"/>
            <a:ext cx="515422" cy="51542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2" name="TextBox 12"/>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13" name="Group 13"/>
          <p:cNvGrpSpPr/>
          <p:nvPr/>
        </p:nvGrpSpPr>
        <p:grpSpPr>
          <a:xfrm>
            <a:off x="858600" y="3878217"/>
            <a:ext cx="515422" cy="51542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5" name="TextBox 15"/>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16" name="Group 16"/>
          <p:cNvGrpSpPr/>
          <p:nvPr/>
        </p:nvGrpSpPr>
        <p:grpSpPr>
          <a:xfrm>
            <a:off x="858600" y="4634073"/>
            <a:ext cx="515422" cy="515422"/>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8" name="TextBox 18"/>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19" name="Group 19"/>
          <p:cNvGrpSpPr/>
          <p:nvPr/>
        </p:nvGrpSpPr>
        <p:grpSpPr>
          <a:xfrm>
            <a:off x="858600" y="5389929"/>
            <a:ext cx="515422" cy="515422"/>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21" name="TextBox 21"/>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22" name="Group 22"/>
          <p:cNvGrpSpPr/>
          <p:nvPr/>
        </p:nvGrpSpPr>
        <p:grpSpPr>
          <a:xfrm>
            <a:off x="858600" y="6145785"/>
            <a:ext cx="515422" cy="51542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24" name="TextBox 24"/>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25" name="Group 25"/>
          <p:cNvGrpSpPr/>
          <p:nvPr/>
        </p:nvGrpSpPr>
        <p:grpSpPr>
          <a:xfrm>
            <a:off x="1004153" y="3263652"/>
            <a:ext cx="224316" cy="224316"/>
            <a:chOff x="0" y="0"/>
            <a:chExt cx="812800" cy="812800"/>
          </a:xfrm>
        </p:grpSpPr>
        <p:sp>
          <p:nvSpPr>
            <p:cNvPr id="26" name="Freeform 2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27" name="TextBox 27"/>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sp>
        <p:nvSpPr>
          <p:cNvPr id="28" name="TextBox 28"/>
          <p:cNvSpPr txBox="1"/>
          <p:nvPr/>
        </p:nvSpPr>
        <p:spPr>
          <a:xfrm>
            <a:off x="858600" y="621840"/>
            <a:ext cx="8836014" cy="1559381"/>
          </a:xfrm>
          <a:prstGeom prst="rect">
            <a:avLst/>
          </a:prstGeom>
        </p:spPr>
        <p:txBody>
          <a:bodyPr lIns="0" tIns="0" rIns="0" bIns="0" rtlCol="0" anchor="t">
            <a:spAutoFit/>
          </a:bodyPr>
          <a:lstStyle/>
          <a:p>
            <a:pPr>
              <a:lnSpc>
                <a:spcPts val="6174"/>
              </a:lnSpc>
            </a:pPr>
            <a:r>
              <a:rPr lang="en-US" sz="5145">
                <a:solidFill>
                  <a:srgbClr val="000000"/>
                </a:solidFill>
                <a:latin typeface="Montserrat Ultra-Bold"/>
              </a:rPr>
              <a:t>WHERE DO TR PROFESSIONALS WORK?</a:t>
            </a:r>
          </a:p>
        </p:txBody>
      </p:sp>
      <p:sp>
        <p:nvSpPr>
          <p:cNvPr id="29" name="TextBox 29"/>
          <p:cNvSpPr txBox="1"/>
          <p:nvPr/>
        </p:nvSpPr>
        <p:spPr>
          <a:xfrm>
            <a:off x="1719774" y="3189190"/>
            <a:ext cx="2332313"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Longterm Care</a:t>
            </a:r>
          </a:p>
        </p:txBody>
      </p:sp>
      <p:sp>
        <p:nvSpPr>
          <p:cNvPr id="30" name="TextBox 30"/>
          <p:cNvSpPr txBox="1"/>
          <p:nvPr/>
        </p:nvSpPr>
        <p:spPr>
          <a:xfrm>
            <a:off x="1719774" y="3923610"/>
            <a:ext cx="1748202"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Acute Care</a:t>
            </a:r>
          </a:p>
        </p:txBody>
      </p:sp>
      <p:sp>
        <p:nvSpPr>
          <p:cNvPr id="31" name="TextBox 31"/>
          <p:cNvSpPr txBox="1"/>
          <p:nvPr/>
        </p:nvSpPr>
        <p:spPr>
          <a:xfrm>
            <a:off x="1719774" y="4680641"/>
            <a:ext cx="2718637"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Supportive Living</a:t>
            </a:r>
          </a:p>
        </p:txBody>
      </p:sp>
      <p:sp>
        <p:nvSpPr>
          <p:cNvPr id="32" name="TextBox 32"/>
          <p:cNvSpPr txBox="1"/>
          <p:nvPr/>
        </p:nvSpPr>
        <p:spPr>
          <a:xfrm>
            <a:off x="1719774" y="5439794"/>
            <a:ext cx="2383783"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Day Programs</a:t>
            </a:r>
          </a:p>
        </p:txBody>
      </p:sp>
      <p:sp>
        <p:nvSpPr>
          <p:cNvPr id="33" name="TextBox 33"/>
          <p:cNvSpPr txBox="1"/>
          <p:nvPr/>
        </p:nvSpPr>
        <p:spPr>
          <a:xfrm>
            <a:off x="1719774" y="6192353"/>
            <a:ext cx="5617856"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Mental Health and Addiction Services</a:t>
            </a:r>
          </a:p>
        </p:txBody>
      </p:sp>
      <p:grpSp>
        <p:nvGrpSpPr>
          <p:cNvPr id="34" name="Group 34"/>
          <p:cNvGrpSpPr/>
          <p:nvPr/>
        </p:nvGrpSpPr>
        <p:grpSpPr>
          <a:xfrm>
            <a:off x="1004153" y="4022595"/>
            <a:ext cx="224316" cy="224316"/>
            <a:chOff x="0" y="0"/>
            <a:chExt cx="812800" cy="812800"/>
          </a:xfrm>
        </p:grpSpPr>
        <p:sp>
          <p:nvSpPr>
            <p:cNvPr id="35" name="Freeform 3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36" name="TextBox 36"/>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grpSp>
        <p:nvGrpSpPr>
          <p:cNvPr id="37" name="Group 37"/>
          <p:cNvGrpSpPr/>
          <p:nvPr/>
        </p:nvGrpSpPr>
        <p:grpSpPr>
          <a:xfrm>
            <a:off x="1004153" y="4785337"/>
            <a:ext cx="224316" cy="224316"/>
            <a:chOff x="0" y="0"/>
            <a:chExt cx="812800" cy="812800"/>
          </a:xfrm>
        </p:grpSpPr>
        <p:sp>
          <p:nvSpPr>
            <p:cNvPr id="38" name="Freeform 3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39" name="TextBox 39"/>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grpSp>
        <p:nvGrpSpPr>
          <p:cNvPr id="40" name="Group 40"/>
          <p:cNvGrpSpPr/>
          <p:nvPr/>
        </p:nvGrpSpPr>
        <p:grpSpPr>
          <a:xfrm>
            <a:off x="1004153" y="5535482"/>
            <a:ext cx="224316" cy="224316"/>
            <a:chOff x="0" y="0"/>
            <a:chExt cx="812800" cy="812800"/>
          </a:xfrm>
        </p:grpSpPr>
        <p:sp>
          <p:nvSpPr>
            <p:cNvPr id="41" name="Freeform 4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42" name="TextBox 42"/>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grpSp>
        <p:nvGrpSpPr>
          <p:cNvPr id="43" name="Group 43"/>
          <p:cNvGrpSpPr/>
          <p:nvPr/>
        </p:nvGrpSpPr>
        <p:grpSpPr>
          <a:xfrm>
            <a:off x="1004153" y="6291338"/>
            <a:ext cx="224316" cy="224316"/>
            <a:chOff x="0" y="0"/>
            <a:chExt cx="812800" cy="812800"/>
          </a:xfrm>
        </p:grpSpPr>
        <p:sp>
          <p:nvSpPr>
            <p:cNvPr id="44" name="Freeform 4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45" name="TextBox 45"/>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grpSp>
        <p:nvGrpSpPr>
          <p:cNvPr id="46" name="Group 46"/>
          <p:cNvGrpSpPr/>
          <p:nvPr/>
        </p:nvGrpSpPr>
        <p:grpSpPr>
          <a:xfrm>
            <a:off x="858600" y="6907304"/>
            <a:ext cx="515422" cy="515422"/>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48" name="TextBox 48"/>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49" name="Group 49"/>
          <p:cNvGrpSpPr/>
          <p:nvPr/>
        </p:nvGrpSpPr>
        <p:grpSpPr>
          <a:xfrm>
            <a:off x="858600" y="7663160"/>
            <a:ext cx="515422" cy="515422"/>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51" name="TextBox 51"/>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52" name="Group 52"/>
          <p:cNvGrpSpPr/>
          <p:nvPr/>
        </p:nvGrpSpPr>
        <p:grpSpPr>
          <a:xfrm>
            <a:off x="1004153" y="7051682"/>
            <a:ext cx="224316" cy="224316"/>
            <a:chOff x="0" y="0"/>
            <a:chExt cx="812800" cy="812800"/>
          </a:xfrm>
        </p:grpSpPr>
        <p:sp>
          <p:nvSpPr>
            <p:cNvPr id="53" name="Freeform 5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54" name="TextBox 54"/>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grpSp>
        <p:nvGrpSpPr>
          <p:cNvPr id="55" name="Group 55"/>
          <p:cNvGrpSpPr/>
          <p:nvPr/>
        </p:nvGrpSpPr>
        <p:grpSpPr>
          <a:xfrm>
            <a:off x="1004153" y="7814425"/>
            <a:ext cx="224316" cy="224316"/>
            <a:chOff x="0" y="0"/>
            <a:chExt cx="812800" cy="812800"/>
          </a:xfrm>
        </p:grpSpPr>
        <p:sp>
          <p:nvSpPr>
            <p:cNvPr id="56" name="Freeform 5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57" name="TextBox 57"/>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sp>
        <p:nvSpPr>
          <p:cNvPr id="58" name="TextBox 58"/>
          <p:cNvSpPr txBox="1"/>
          <p:nvPr/>
        </p:nvSpPr>
        <p:spPr>
          <a:xfrm>
            <a:off x="1719774" y="6953872"/>
            <a:ext cx="6093938"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Pediatric, youth, and adolescent services</a:t>
            </a:r>
          </a:p>
        </p:txBody>
      </p:sp>
      <p:sp>
        <p:nvSpPr>
          <p:cNvPr id="59" name="TextBox 59"/>
          <p:cNvSpPr txBox="1"/>
          <p:nvPr/>
        </p:nvSpPr>
        <p:spPr>
          <a:xfrm>
            <a:off x="1719774" y="7715440"/>
            <a:ext cx="5617856"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Correctional Facilities</a:t>
            </a:r>
          </a:p>
        </p:txBody>
      </p:sp>
      <p:grpSp>
        <p:nvGrpSpPr>
          <p:cNvPr id="60" name="Group 60"/>
          <p:cNvGrpSpPr/>
          <p:nvPr/>
        </p:nvGrpSpPr>
        <p:grpSpPr>
          <a:xfrm>
            <a:off x="858600" y="8422822"/>
            <a:ext cx="515422" cy="515422"/>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62" name="TextBox 62"/>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63" name="Group 63"/>
          <p:cNvGrpSpPr/>
          <p:nvPr/>
        </p:nvGrpSpPr>
        <p:grpSpPr>
          <a:xfrm>
            <a:off x="858600" y="9178678"/>
            <a:ext cx="515422" cy="515422"/>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65" name="TextBox 65"/>
            <p:cNvSpPr txBox="1"/>
            <p:nvPr/>
          </p:nvSpPr>
          <p:spPr>
            <a:xfrm>
              <a:off x="76200" y="66675"/>
              <a:ext cx="660400" cy="669925"/>
            </a:xfrm>
            <a:prstGeom prst="rect">
              <a:avLst/>
            </a:prstGeom>
          </p:spPr>
          <p:txBody>
            <a:bodyPr lIns="18288" tIns="18288" rIns="18288" bIns="18288" rtlCol="0" anchor="ctr"/>
            <a:lstStyle/>
            <a:p>
              <a:pPr algn="ctr">
                <a:lnSpc>
                  <a:spcPts val="957"/>
                </a:lnSpc>
              </a:pPr>
              <a:endParaRPr/>
            </a:p>
          </p:txBody>
        </p:sp>
      </p:grpSp>
      <p:grpSp>
        <p:nvGrpSpPr>
          <p:cNvPr id="66" name="Group 66"/>
          <p:cNvGrpSpPr/>
          <p:nvPr/>
        </p:nvGrpSpPr>
        <p:grpSpPr>
          <a:xfrm>
            <a:off x="1004153" y="8567200"/>
            <a:ext cx="224316" cy="224316"/>
            <a:chOff x="0" y="0"/>
            <a:chExt cx="812800" cy="812800"/>
          </a:xfrm>
        </p:grpSpPr>
        <p:sp>
          <p:nvSpPr>
            <p:cNvPr id="67" name="Freeform 67"/>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68" name="TextBox 68"/>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grpSp>
        <p:nvGrpSpPr>
          <p:cNvPr id="69" name="Group 69"/>
          <p:cNvGrpSpPr/>
          <p:nvPr/>
        </p:nvGrpSpPr>
        <p:grpSpPr>
          <a:xfrm>
            <a:off x="1004153" y="9329943"/>
            <a:ext cx="224316" cy="224316"/>
            <a:chOff x="0" y="0"/>
            <a:chExt cx="812800" cy="812800"/>
          </a:xfrm>
        </p:grpSpPr>
        <p:sp>
          <p:nvSpPr>
            <p:cNvPr id="70" name="Freeform 7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FFFF"/>
            </a:solidFill>
          </p:spPr>
        </p:sp>
        <p:sp>
          <p:nvSpPr>
            <p:cNvPr id="71" name="TextBox 71"/>
            <p:cNvSpPr txBox="1"/>
            <p:nvPr/>
          </p:nvSpPr>
          <p:spPr>
            <a:xfrm>
              <a:off x="0" y="193675"/>
              <a:ext cx="711200" cy="415925"/>
            </a:xfrm>
            <a:prstGeom prst="rect">
              <a:avLst/>
            </a:prstGeom>
          </p:spPr>
          <p:txBody>
            <a:bodyPr lIns="18288" tIns="18288" rIns="18288" bIns="18288" rtlCol="0" anchor="ctr"/>
            <a:lstStyle/>
            <a:p>
              <a:pPr algn="ctr">
                <a:lnSpc>
                  <a:spcPts val="957"/>
                </a:lnSpc>
              </a:pPr>
              <a:endParaRPr/>
            </a:p>
          </p:txBody>
        </p:sp>
      </p:grpSp>
      <p:sp>
        <p:nvSpPr>
          <p:cNvPr id="72" name="TextBox 72"/>
          <p:cNvSpPr txBox="1"/>
          <p:nvPr/>
        </p:nvSpPr>
        <p:spPr>
          <a:xfrm>
            <a:off x="1719774" y="8474593"/>
            <a:ext cx="5617856"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Private Practice</a:t>
            </a:r>
          </a:p>
        </p:txBody>
      </p:sp>
      <p:sp>
        <p:nvSpPr>
          <p:cNvPr id="73" name="TextBox 73"/>
          <p:cNvSpPr txBox="1"/>
          <p:nvPr/>
        </p:nvSpPr>
        <p:spPr>
          <a:xfrm>
            <a:off x="1719774" y="9233746"/>
            <a:ext cx="5617856" cy="374661"/>
          </a:xfrm>
          <a:prstGeom prst="rect">
            <a:avLst/>
          </a:prstGeom>
        </p:spPr>
        <p:txBody>
          <a:bodyPr lIns="0" tIns="0" rIns="0" bIns="0" rtlCol="0" anchor="t">
            <a:spAutoFit/>
          </a:bodyPr>
          <a:lstStyle/>
          <a:p>
            <a:pPr>
              <a:lnSpc>
                <a:spcPts val="3035"/>
              </a:lnSpc>
              <a:spcBef>
                <a:spcPct val="0"/>
              </a:spcBef>
            </a:pPr>
            <a:r>
              <a:rPr lang="en-US" sz="2168">
                <a:solidFill>
                  <a:srgbClr val="9B0000"/>
                </a:solidFill>
                <a:latin typeface="Montserrat Ultra-Bold"/>
              </a:rPr>
              <a:t>Schools</a:t>
            </a:r>
          </a:p>
        </p:txBody>
      </p:sp>
      <p:sp>
        <p:nvSpPr>
          <p:cNvPr id="74" name="Freeform 74"/>
          <p:cNvSpPr/>
          <p:nvPr/>
        </p:nvSpPr>
        <p:spPr>
          <a:xfrm>
            <a:off x="9580314" y="182778"/>
            <a:ext cx="1656748" cy="1673876"/>
          </a:xfrm>
          <a:custGeom>
            <a:avLst/>
            <a:gdLst/>
            <a:ahLst/>
            <a:cxnLst/>
            <a:rect l="l" t="t" r="r" b="b"/>
            <a:pathLst>
              <a:path w="1656748" h="1673876">
                <a:moveTo>
                  <a:pt x="0" y="0"/>
                </a:moveTo>
                <a:lnTo>
                  <a:pt x="1656748" y="0"/>
                </a:lnTo>
                <a:lnTo>
                  <a:pt x="1656748" y="1673876"/>
                </a:lnTo>
                <a:lnTo>
                  <a:pt x="0" y="1673876"/>
                </a:lnTo>
                <a:lnTo>
                  <a:pt x="0" y="0"/>
                </a:lnTo>
                <a:close/>
              </a:path>
            </a:pathLst>
          </a:custGeom>
          <a:blipFill>
            <a:blip r:embed="rId3"/>
            <a:stretch>
              <a:fillRect r="-328383"/>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61631" y="448300"/>
            <a:ext cx="11764738" cy="9390400"/>
          </a:xfrm>
          <a:custGeom>
            <a:avLst/>
            <a:gdLst/>
            <a:ahLst/>
            <a:cxnLst/>
            <a:rect l="l" t="t" r="r" b="b"/>
            <a:pathLst>
              <a:path w="11764738" h="9390400">
                <a:moveTo>
                  <a:pt x="0" y="0"/>
                </a:moveTo>
                <a:lnTo>
                  <a:pt x="11764738" y="0"/>
                </a:lnTo>
                <a:lnTo>
                  <a:pt x="11764738" y="9390400"/>
                </a:lnTo>
                <a:lnTo>
                  <a:pt x="0" y="9390400"/>
                </a:lnTo>
                <a:lnTo>
                  <a:pt x="0" y="0"/>
                </a:lnTo>
                <a:close/>
              </a:path>
            </a:pathLst>
          </a:custGeom>
          <a:blipFill>
            <a:blip r:embed="rId2">
              <a:alphaModFix amt="18000"/>
              <a:extLst>
                <a:ext uri="{96DAC541-7B7A-43D3-8B79-37D633B846F1}">
                  <asvg:svgBlip xmlns:asvg="http://schemas.microsoft.com/office/drawing/2016/SVG/main" r:embed="rId3"/>
                </a:ext>
              </a:extLst>
            </a:blip>
            <a:stretch>
              <a:fillRect/>
            </a:stretch>
          </a:blipFill>
        </p:spPr>
      </p:sp>
      <p:sp>
        <p:nvSpPr>
          <p:cNvPr id="3" name="Freeform 3"/>
          <p:cNvSpPr/>
          <p:nvPr/>
        </p:nvSpPr>
        <p:spPr>
          <a:xfrm>
            <a:off x="5604666" y="2612219"/>
            <a:ext cx="7078667" cy="1669497"/>
          </a:xfrm>
          <a:custGeom>
            <a:avLst/>
            <a:gdLst/>
            <a:ahLst/>
            <a:cxnLst/>
            <a:rect l="l" t="t" r="r" b="b"/>
            <a:pathLst>
              <a:path w="7078667" h="1669497">
                <a:moveTo>
                  <a:pt x="0" y="0"/>
                </a:moveTo>
                <a:lnTo>
                  <a:pt x="7078668" y="0"/>
                </a:lnTo>
                <a:lnTo>
                  <a:pt x="7078668" y="1669497"/>
                </a:lnTo>
                <a:lnTo>
                  <a:pt x="0" y="1669497"/>
                </a:lnTo>
                <a:lnTo>
                  <a:pt x="0" y="0"/>
                </a:lnTo>
                <a:close/>
              </a:path>
            </a:pathLst>
          </a:custGeom>
          <a:blipFill>
            <a:blip r:embed="rId4"/>
            <a:stretch>
              <a:fillRect/>
            </a:stretch>
          </a:blipFill>
        </p:spPr>
      </p:sp>
      <p:sp>
        <p:nvSpPr>
          <p:cNvPr id="4" name="Freeform 4"/>
          <p:cNvSpPr/>
          <p:nvPr/>
        </p:nvSpPr>
        <p:spPr>
          <a:xfrm>
            <a:off x="747595" y="4617403"/>
            <a:ext cx="6148617" cy="752565"/>
          </a:xfrm>
          <a:custGeom>
            <a:avLst/>
            <a:gdLst/>
            <a:ahLst/>
            <a:cxnLst/>
            <a:rect l="l" t="t" r="r" b="b"/>
            <a:pathLst>
              <a:path w="6148617" h="752565">
                <a:moveTo>
                  <a:pt x="0" y="0"/>
                </a:moveTo>
                <a:lnTo>
                  <a:pt x="6148617" y="0"/>
                </a:lnTo>
                <a:lnTo>
                  <a:pt x="6148617" y="752565"/>
                </a:lnTo>
                <a:lnTo>
                  <a:pt x="0" y="752565"/>
                </a:lnTo>
                <a:lnTo>
                  <a:pt x="0" y="0"/>
                </a:lnTo>
                <a:close/>
              </a:path>
            </a:pathLst>
          </a:custGeom>
          <a:blipFill>
            <a:blip r:embed="rId5"/>
            <a:stretch>
              <a:fillRect/>
            </a:stretch>
          </a:blipFill>
        </p:spPr>
      </p:sp>
      <p:sp>
        <p:nvSpPr>
          <p:cNvPr id="5" name="Freeform 5"/>
          <p:cNvSpPr/>
          <p:nvPr/>
        </p:nvSpPr>
        <p:spPr>
          <a:xfrm>
            <a:off x="11762384" y="3772031"/>
            <a:ext cx="3960771" cy="2005052"/>
          </a:xfrm>
          <a:custGeom>
            <a:avLst/>
            <a:gdLst/>
            <a:ahLst/>
            <a:cxnLst/>
            <a:rect l="l" t="t" r="r" b="b"/>
            <a:pathLst>
              <a:path w="3960771" h="2005052">
                <a:moveTo>
                  <a:pt x="0" y="0"/>
                </a:moveTo>
                <a:lnTo>
                  <a:pt x="3960771" y="0"/>
                </a:lnTo>
                <a:lnTo>
                  <a:pt x="3960771" y="2005051"/>
                </a:lnTo>
                <a:lnTo>
                  <a:pt x="0" y="2005051"/>
                </a:lnTo>
                <a:lnTo>
                  <a:pt x="0" y="0"/>
                </a:lnTo>
                <a:close/>
              </a:path>
            </a:pathLst>
          </a:custGeom>
          <a:blipFill>
            <a:blip r:embed="rId6"/>
            <a:stretch>
              <a:fillRect l="-68310" t="-40272" r="-70384"/>
            </a:stretch>
          </a:blipFill>
        </p:spPr>
      </p:sp>
      <p:sp>
        <p:nvSpPr>
          <p:cNvPr id="6" name="Freeform 6"/>
          <p:cNvSpPr/>
          <p:nvPr/>
        </p:nvSpPr>
        <p:spPr>
          <a:xfrm>
            <a:off x="5351588" y="7521963"/>
            <a:ext cx="2490039" cy="2263082"/>
          </a:xfrm>
          <a:custGeom>
            <a:avLst/>
            <a:gdLst/>
            <a:ahLst/>
            <a:cxnLst/>
            <a:rect l="l" t="t" r="r" b="b"/>
            <a:pathLst>
              <a:path w="2490039" h="2263082">
                <a:moveTo>
                  <a:pt x="0" y="0"/>
                </a:moveTo>
                <a:lnTo>
                  <a:pt x="2490039" y="0"/>
                </a:lnTo>
                <a:lnTo>
                  <a:pt x="2490039" y="2263082"/>
                </a:lnTo>
                <a:lnTo>
                  <a:pt x="0" y="2263082"/>
                </a:lnTo>
                <a:lnTo>
                  <a:pt x="0" y="0"/>
                </a:lnTo>
                <a:close/>
              </a:path>
            </a:pathLst>
          </a:custGeom>
          <a:blipFill>
            <a:blip r:embed="rId7"/>
            <a:stretch>
              <a:fillRect/>
            </a:stretch>
          </a:blipFill>
        </p:spPr>
      </p:sp>
      <p:sp>
        <p:nvSpPr>
          <p:cNvPr id="7" name="Freeform 7"/>
          <p:cNvSpPr/>
          <p:nvPr/>
        </p:nvSpPr>
        <p:spPr>
          <a:xfrm>
            <a:off x="10206196" y="5834232"/>
            <a:ext cx="4954276" cy="1450146"/>
          </a:xfrm>
          <a:custGeom>
            <a:avLst/>
            <a:gdLst/>
            <a:ahLst/>
            <a:cxnLst/>
            <a:rect l="l" t="t" r="r" b="b"/>
            <a:pathLst>
              <a:path w="4954276" h="1450146">
                <a:moveTo>
                  <a:pt x="0" y="0"/>
                </a:moveTo>
                <a:lnTo>
                  <a:pt x="4954275" y="0"/>
                </a:lnTo>
                <a:lnTo>
                  <a:pt x="4954275" y="1450146"/>
                </a:lnTo>
                <a:lnTo>
                  <a:pt x="0" y="1450146"/>
                </a:lnTo>
                <a:lnTo>
                  <a:pt x="0" y="0"/>
                </a:lnTo>
                <a:close/>
              </a:path>
            </a:pathLst>
          </a:custGeom>
          <a:blipFill>
            <a:blip r:embed="rId8"/>
            <a:stretch>
              <a:fillRect t="-1245" b="-1245"/>
            </a:stretch>
          </a:blipFill>
        </p:spPr>
      </p:sp>
      <p:sp>
        <p:nvSpPr>
          <p:cNvPr id="8" name="Freeform 8"/>
          <p:cNvSpPr/>
          <p:nvPr/>
        </p:nvSpPr>
        <p:spPr>
          <a:xfrm>
            <a:off x="1991997" y="5930022"/>
            <a:ext cx="6213501" cy="1258567"/>
          </a:xfrm>
          <a:custGeom>
            <a:avLst/>
            <a:gdLst/>
            <a:ahLst/>
            <a:cxnLst/>
            <a:rect l="l" t="t" r="r" b="b"/>
            <a:pathLst>
              <a:path w="6213501" h="1258567">
                <a:moveTo>
                  <a:pt x="0" y="0"/>
                </a:moveTo>
                <a:lnTo>
                  <a:pt x="6213500" y="0"/>
                </a:lnTo>
                <a:lnTo>
                  <a:pt x="6213500" y="1258566"/>
                </a:lnTo>
                <a:lnTo>
                  <a:pt x="0" y="1258566"/>
                </a:lnTo>
                <a:lnTo>
                  <a:pt x="0" y="0"/>
                </a:lnTo>
                <a:close/>
              </a:path>
            </a:pathLst>
          </a:custGeom>
          <a:blipFill>
            <a:blip r:embed="rId9"/>
            <a:stretch>
              <a:fillRect r="-5040"/>
            </a:stretch>
          </a:blipFill>
        </p:spPr>
      </p:sp>
      <p:sp>
        <p:nvSpPr>
          <p:cNvPr id="9" name="Freeform 9"/>
          <p:cNvSpPr/>
          <p:nvPr/>
        </p:nvSpPr>
        <p:spPr>
          <a:xfrm>
            <a:off x="7222401" y="4742041"/>
            <a:ext cx="3843197" cy="1594927"/>
          </a:xfrm>
          <a:custGeom>
            <a:avLst/>
            <a:gdLst/>
            <a:ahLst/>
            <a:cxnLst/>
            <a:rect l="l" t="t" r="r" b="b"/>
            <a:pathLst>
              <a:path w="3843197" h="1594927">
                <a:moveTo>
                  <a:pt x="0" y="0"/>
                </a:moveTo>
                <a:lnTo>
                  <a:pt x="3843198" y="0"/>
                </a:lnTo>
                <a:lnTo>
                  <a:pt x="3843198" y="1594926"/>
                </a:lnTo>
                <a:lnTo>
                  <a:pt x="0" y="1594926"/>
                </a:lnTo>
                <a:lnTo>
                  <a:pt x="0" y="0"/>
                </a:lnTo>
                <a:close/>
              </a:path>
            </a:pathLst>
          </a:custGeom>
          <a:blipFill>
            <a:blip r:embed="rId10"/>
            <a:stretch>
              <a:fillRect/>
            </a:stretch>
          </a:blipFill>
        </p:spPr>
      </p:sp>
      <p:sp>
        <p:nvSpPr>
          <p:cNvPr id="10" name="Freeform 10"/>
          <p:cNvSpPr/>
          <p:nvPr/>
        </p:nvSpPr>
        <p:spPr>
          <a:xfrm>
            <a:off x="10387000" y="7340717"/>
            <a:ext cx="2645617" cy="2625575"/>
          </a:xfrm>
          <a:custGeom>
            <a:avLst/>
            <a:gdLst/>
            <a:ahLst/>
            <a:cxnLst/>
            <a:rect l="l" t="t" r="r" b="b"/>
            <a:pathLst>
              <a:path w="2645617" h="2625575">
                <a:moveTo>
                  <a:pt x="0" y="0"/>
                </a:moveTo>
                <a:lnTo>
                  <a:pt x="2645617" y="0"/>
                </a:lnTo>
                <a:lnTo>
                  <a:pt x="2645617" y="2625575"/>
                </a:lnTo>
                <a:lnTo>
                  <a:pt x="0" y="2625575"/>
                </a:lnTo>
                <a:lnTo>
                  <a:pt x="0" y="0"/>
                </a:lnTo>
                <a:close/>
              </a:path>
            </a:pathLst>
          </a:custGeom>
          <a:blipFill>
            <a:blip r:embed="rId11"/>
            <a:stretch>
              <a:fillRect l="-90647" t="-209512" r="-325147" b="-210219"/>
            </a:stretch>
          </a:blipFill>
        </p:spPr>
      </p:sp>
      <p:sp>
        <p:nvSpPr>
          <p:cNvPr id="11" name="TextBox 11"/>
          <p:cNvSpPr txBox="1"/>
          <p:nvPr/>
        </p:nvSpPr>
        <p:spPr>
          <a:xfrm>
            <a:off x="4773395" y="1038225"/>
            <a:ext cx="8741211" cy="1573994"/>
          </a:xfrm>
          <a:prstGeom prst="rect">
            <a:avLst/>
          </a:prstGeom>
        </p:spPr>
        <p:txBody>
          <a:bodyPr lIns="0" tIns="0" rIns="0" bIns="0" rtlCol="0" anchor="t">
            <a:spAutoFit/>
          </a:bodyPr>
          <a:lstStyle/>
          <a:p>
            <a:pPr algn="ctr">
              <a:lnSpc>
                <a:spcPts val="6255"/>
              </a:lnSpc>
            </a:pPr>
            <a:r>
              <a:rPr lang="en-US" sz="5212">
                <a:solidFill>
                  <a:srgbClr val="000000"/>
                </a:solidFill>
                <a:latin typeface="Montserrat Ultra-Bold"/>
              </a:rPr>
              <a:t>TR ASSOCIATIONS ACROSS CANADA</a:t>
            </a:r>
          </a:p>
        </p:txBody>
      </p:sp>
      <p:grpSp>
        <p:nvGrpSpPr>
          <p:cNvPr id="12" name="Group 12"/>
          <p:cNvGrpSpPr/>
          <p:nvPr/>
        </p:nvGrpSpPr>
        <p:grpSpPr>
          <a:xfrm>
            <a:off x="16419940" y="0"/>
            <a:ext cx="5246227" cy="10287000"/>
            <a:chOff x="0" y="0"/>
            <a:chExt cx="573667" cy="1124868"/>
          </a:xfrm>
        </p:grpSpPr>
        <p:sp>
          <p:nvSpPr>
            <p:cNvPr id="13" name="Freeform 13"/>
            <p:cNvSpPr/>
            <p:nvPr/>
          </p:nvSpPr>
          <p:spPr>
            <a:xfrm>
              <a:off x="0" y="0"/>
              <a:ext cx="573667" cy="1124868"/>
            </a:xfrm>
            <a:custGeom>
              <a:avLst/>
              <a:gdLst/>
              <a:ahLst/>
              <a:cxnLst/>
              <a:rect l="l" t="t" r="r" b="b"/>
              <a:pathLst>
                <a:path w="573667" h="1124868">
                  <a:moveTo>
                    <a:pt x="573667" y="562434"/>
                  </a:moveTo>
                  <a:lnTo>
                    <a:pt x="370467" y="1124868"/>
                  </a:lnTo>
                  <a:lnTo>
                    <a:pt x="203200" y="1124868"/>
                  </a:lnTo>
                  <a:lnTo>
                    <a:pt x="0" y="562434"/>
                  </a:lnTo>
                  <a:lnTo>
                    <a:pt x="203200" y="0"/>
                  </a:lnTo>
                  <a:lnTo>
                    <a:pt x="370467" y="0"/>
                  </a:lnTo>
                  <a:lnTo>
                    <a:pt x="573667" y="562434"/>
                  </a:lnTo>
                  <a:close/>
                </a:path>
              </a:pathLst>
            </a:custGeom>
            <a:solidFill>
              <a:srgbClr val="A00E12"/>
            </a:solidFill>
          </p:spPr>
        </p:sp>
        <p:sp>
          <p:nvSpPr>
            <p:cNvPr id="14" name="TextBox 14"/>
            <p:cNvSpPr txBox="1"/>
            <p:nvPr/>
          </p:nvSpPr>
          <p:spPr>
            <a:xfrm>
              <a:off x="114300" y="-19050"/>
              <a:ext cx="345067" cy="1143918"/>
            </a:xfrm>
            <a:prstGeom prst="rect">
              <a:avLst/>
            </a:prstGeom>
          </p:spPr>
          <p:txBody>
            <a:bodyPr lIns="29581" tIns="29581" rIns="29581" bIns="29581" rtlCol="0" anchor="ctr"/>
            <a:lstStyle/>
            <a:p>
              <a:pPr algn="ctr">
                <a:lnSpc>
                  <a:spcPts val="1548"/>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98852" y="5696"/>
            <a:ext cx="7177628" cy="10584113"/>
            <a:chOff x="0" y="0"/>
            <a:chExt cx="9570170" cy="14112150"/>
          </a:xfrm>
        </p:grpSpPr>
        <p:pic>
          <p:nvPicPr>
            <p:cNvPr id="3" name="Picture 3"/>
            <p:cNvPicPr>
              <a:picLocks noChangeAspect="1"/>
            </p:cNvPicPr>
            <p:nvPr/>
          </p:nvPicPr>
          <p:blipFill>
            <a:blip r:embed="rId2"/>
            <a:srcRect t="12630" b="33624"/>
            <a:stretch>
              <a:fillRect/>
            </a:stretch>
          </p:blipFill>
          <p:spPr>
            <a:xfrm>
              <a:off x="0" y="0"/>
              <a:ext cx="9570170" cy="3430036"/>
            </a:xfrm>
            <a:prstGeom prst="rect">
              <a:avLst/>
            </a:prstGeom>
          </p:spPr>
        </p:pic>
        <p:pic>
          <p:nvPicPr>
            <p:cNvPr id="4" name="Picture 4"/>
            <p:cNvPicPr>
              <a:picLocks noChangeAspect="1"/>
            </p:cNvPicPr>
            <p:nvPr/>
          </p:nvPicPr>
          <p:blipFill>
            <a:blip r:embed="rId3"/>
            <a:srcRect t="24135" b="22103"/>
            <a:stretch>
              <a:fillRect/>
            </a:stretch>
          </p:blipFill>
          <p:spPr>
            <a:xfrm>
              <a:off x="0" y="3560705"/>
              <a:ext cx="9570170" cy="3430036"/>
            </a:xfrm>
            <a:prstGeom prst="rect">
              <a:avLst/>
            </a:prstGeom>
          </p:spPr>
        </p:pic>
        <p:pic>
          <p:nvPicPr>
            <p:cNvPr id="5" name="Picture 5"/>
            <p:cNvPicPr>
              <a:picLocks noChangeAspect="1"/>
            </p:cNvPicPr>
            <p:nvPr/>
          </p:nvPicPr>
          <p:blipFill>
            <a:blip r:embed="rId4"/>
            <a:srcRect t="19732" b="26506"/>
            <a:stretch>
              <a:fillRect/>
            </a:stretch>
          </p:blipFill>
          <p:spPr>
            <a:xfrm>
              <a:off x="0" y="7121409"/>
              <a:ext cx="9570170" cy="3430036"/>
            </a:xfrm>
            <a:prstGeom prst="rect">
              <a:avLst/>
            </a:prstGeom>
          </p:spPr>
        </p:pic>
        <p:pic>
          <p:nvPicPr>
            <p:cNvPr id="6" name="Picture 6"/>
            <p:cNvPicPr>
              <a:picLocks noChangeAspect="1"/>
            </p:cNvPicPr>
            <p:nvPr/>
          </p:nvPicPr>
          <p:blipFill>
            <a:blip r:embed="rId5"/>
            <a:srcRect t="24129" b="22176"/>
            <a:stretch>
              <a:fillRect/>
            </a:stretch>
          </p:blipFill>
          <p:spPr>
            <a:xfrm>
              <a:off x="0" y="10682114"/>
              <a:ext cx="9570170" cy="3430036"/>
            </a:xfrm>
            <a:prstGeom prst="rect">
              <a:avLst/>
            </a:prstGeom>
          </p:spPr>
        </p:pic>
      </p:grpSp>
      <p:grpSp>
        <p:nvGrpSpPr>
          <p:cNvPr id="7" name="Group 7"/>
          <p:cNvGrpSpPr/>
          <p:nvPr/>
        </p:nvGrpSpPr>
        <p:grpSpPr>
          <a:xfrm>
            <a:off x="-379317" y="8757394"/>
            <a:ext cx="8326175" cy="1001811"/>
            <a:chOff x="0" y="0"/>
            <a:chExt cx="2879429" cy="346455"/>
          </a:xfrm>
        </p:grpSpPr>
        <p:sp>
          <p:nvSpPr>
            <p:cNvPr id="8" name="Freeform 8"/>
            <p:cNvSpPr/>
            <p:nvPr/>
          </p:nvSpPr>
          <p:spPr>
            <a:xfrm>
              <a:off x="0" y="0"/>
              <a:ext cx="2879429" cy="346455"/>
            </a:xfrm>
            <a:custGeom>
              <a:avLst/>
              <a:gdLst/>
              <a:ahLst/>
              <a:cxnLst/>
              <a:rect l="l" t="t" r="r" b="b"/>
              <a:pathLst>
                <a:path w="2879429" h="346455">
                  <a:moveTo>
                    <a:pt x="0" y="0"/>
                  </a:moveTo>
                  <a:lnTo>
                    <a:pt x="2879429" y="0"/>
                  </a:lnTo>
                  <a:lnTo>
                    <a:pt x="2879429" y="346455"/>
                  </a:lnTo>
                  <a:lnTo>
                    <a:pt x="0" y="346455"/>
                  </a:lnTo>
                  <a:close/>
                </a:path>
              </a:pathLst>
            </a:custGeom>
            <a:solidFill>
              <a:srgbClr val="A00E12"/>
            </a:solidFill>
          </p:spPr>
        </p:sp>
        <p:sp>
          <p:nvSpPr>
            <p:cNvPr id="9" name="TextBox 9"/>
            <p:cNvSpPr txBox="1"/>
            <p:nvPr/>
          </p:nvSpPr>
          <p:spPr>
            <a:xfrm>
              <a:off x="0" y="-9525"/>
              <a:ext cx="2879429" cy="355980"/>
            </a:xfrm>
            <a:prstGeom prst="rect">
              <a:avLst/>
            </a:prstGeom>
          </p:spPr>
          <p:txBody>
            <a:bodyPr lIns="30340" tIns="30340" rIns="30340" bIns="30340" rtlCol="0" anchor="ctr"/>
            <a:lstStyle/>
            <a:p>
              <a:pPr algn="ctr">
                <a:lnSpc>
                  <a:spcPts val="1588"/>
                </a:lnSpc>
              </a:pPr>
              <a:endParaRPr/>
            </a:p>
          </p:txBody>
        </p:sp>
      </p:grpSp>
      <p:grpSp>
        <p:nvGrpSpPr>
          <p:cNvPr id="10" name="Group 10"/>
          <p:cNvGrpSpPr/>
          <p:nvPr/>
        </p:nvGrpSpPr>
        <p:grpSpPr>
          <a:xfrm rot="1135561">
            <a:off x="17510775" y="-134757"/>
            <a:ext cx="1427609" cy="5988191"/>
            <a:chOff x="0" y="0"/>
            <a:chExt cx="365441" cy="1532864"/>
          </a:xfrm>
        </p:grpSpPr>
        <p:sp>
          <p:nvSpPr>
            <p:cNvPr id="11" name="Freeform 11"/>
            <p:cNvSpPr/>
            <p:nvPr/>
          </p:nvSpPr>
          <p:spPr>
            <a:xfrm>
              <a:off x="0" y="0"/>
              <a:ext cx="365441" cy="1532864"/>
            </a:xfrm>
            <a:custGeom>
              <a:avLst/>
              <a:gdLst/>
              <a:ahLst/>
              <a:cxnLst/>
              <a:rect l="l" t="t" r="r" b="b"/>
              <a:pathLst>
                <a:path w="365441" h="1532864">
                  <a:moveTo>
                    <a:pt x="0" y="0"/>
                  </a:moveTo>
                  <a:lnTo>
                    <a:pt x="365441" y="0"/>
                  </a:lnTo>
                  <a:lnTo>
                    <a:pt x="365441" y="1532864"/>
                  </a:lnTo>
                  <a:lnTo>
                    <a:pt x="0" y="1532864"/>
                  </a:lnTo>
                  <a:close/>
                </a:path>
              </a:pathLst>
            </a:custGeom>
            <a:solidFill>
              <a:srgbClr val="A00E12"/>
            </a:solidFill>
          </p:spPr>
        </p:sp>
        <p:sp>
          <p:nvSpPr>
            <p:cNvPr id="12" name="TextBox 12"/>
            <p:cNvSpPr txBox="1"/>
            <p:nvPr/>
          </p:nvSpPr>
          <p:spPr>
            <a:xfrm>
              <a:off x="0" y="-9525"/>
              <a:ext cx="365441" cy="1542389"/>
            </a:xfrm>
            <a:prstGeom prst="rect">
              <a:avLst/>
            </a:prstGeom>
          </p:spPr>
          <p:txBody>
            <a:bodyPr lIns="30340" tIns="30340" rIns="30340" bIns="30340" rtlCol="0" anchor="ctr"/>
            <a:lstStyle/>
            <a:p>
              <a:pPr algn="ctr">
                <a:lnSpc>
                  <a:spcPts val="1588"/>
                </a:lnSpc>
              </a:pPr>
              <a:endParaRPr/>
            </a:p>
          </p:txBody>
        </p:sp>
      </p:grpSp>
      <p:grpSp>
        <p:nvGrpSpPr>
          <p:cNvPr id="13" name="Group 13"/>
          <p:cNvGrpSpPr/>
          <p:nvPr/>
        </p:nvGrpSpPr>
        <p:grpSpPr>
          <a:xfrm rot="-1222398">
            <a:off x="17404765" y="5067343"/>
            <a:ext cx="1427609" cy="4948530"/>
            <a:chOff x="0" y="0"/>
            <a:chExt cx="365441" cy="1266730"/>
          </a:xfrm>
        </p:grpSpPr>
        <p:sp>
          <p:nvSpPr>
            <p:cNvPr id="14" name="Freeform 14"/>
            <p:cNvSpPr/>
            <p:nvPr/>
          </p:nvSpPr>
          <p:spPr>
            <a:xfrm>
              <a:off x="0" y="0"/>
              <a:ext cx="365441" cy="1266730"/>
            </a:xfrm>
            <a:custGeom>
              <a:avLst/>
              <a:gdLst/>
              <a:ahLst/>
              <a:cxnLst/>
              <a:rect l="l" t="t" r="r" b="b"/>
              <a:pathLst>
                <a:path w="365441" h="1266730">
                  <a:moveTo>
                    <a:pt x="0" y="0"/>
                  </a:moveTo>
                  <a:lnTo>
                    <a:pt x="365441" y="0"/>
                  </a:lnTo>
                  <a:lnTo>
                    <a:pt x="365441" y="1266730"/>
                  </a:lnTo>
                  <a:lnTo>
                    <a:pt x="0" y="1266730"/>
                  </a:lnTo>
                  <a:close/>
                </a:path>
              </a:pathLst>
            </a:custGeom>
            <a:solidFill>
              <a:srgbClr val="A00E12"/>
            </a:solidFill>
          </p:spPr>
        </p:sp>
        <p:sp>
          <p:nvSpPr>
            <p:cNvPr id="15" name="TextBox 15"/>
            <p:cNvSpPr txBox="1"/>
            <p:nvPr/>
          </p:nvSpPr>
          <p:spPr>
            <a:xfrm>
              <a:off x="0" y="-9525"/>
              <a:ext cx="365441" cy="1276255"/>
            </a:xfrm>
            <a:prstGeom prst="rect">
              <a:avLst/>
            </a:prstGeom>
          </p:spPr>
          <p:txBody>
            <a:bodyPr lIns="30340" tIns="30340" rIns="30340" bIns="30340" rtlCol="0" anchor="ctr"/>
            <a:lstStyle/>
            <a:p>
              <a:pPr algn="ctr">
                <a:lnSpc>
                  <a:spcPts val="1588"/>
                </a:lnSpc>
              </a:pPr>
              <a:endParaRPr/>
            </a:p>
          </p:txBody>
        </p:sp>
      </p:grpSp>
      <p:grpSp>
        <p:nvGrpSpPr>
          <p:cNvPr id="16" name="Group 16"/>
          <p:cNvGrpSpPr/>
          <p:nvPr/>
        </p:nvGrpSpPr>
        <p:grpSpPr>
          <a:xfrm rot="1135561">
            <a:off x="10323576" y="1858646"/>
            <a:ext cx="1289869" cy="3734606"/>
            <a:chOff x="0" y="0"/>
            <a:chExt cx="554765" cy="1606231"/>
          </a:xfrm>
        </p:grpSpPr>
        <p:sp>
          <p:nvSpPr>
            <p:cNvPr id="17" name="Freeform 17"/>
            <p:cNvSpPr/>
            <p:nvPr/>
          </p:nvSpPr>
          <p:spPr>
            <a:xfrm>
              <a:off x="0" y="0"/>
              <a:ext cx="554765" cy="1606231"/>
            </a:xfrm>
            <a:custGeom>
              <a:avLst/>
              <a:gdLst/>
              <a:ahLst/>
              <a:cxnLst/>
              <a:rect l="l" t="t" r="r" b="b"/>
              <a:pathLst>
                <a:path w="554765" h="1606231">
                  <a:moveTo>
                    <a:pt x="0" y="0"/>
                  </a:moveTo>
                  <a:lnTo>
                    <a:pt x="554765" y="0"/>
                  </a:lnTo>
                  <a:lnTo>
                    <a:pt x="554765" y="1606231"/>
                  </a:lnTo>
                  <a:lnTo>
                    <a:pt x="0" y="1606231"/>
                  </a:lnTo>
                  <a:close/>
                </a:path>
              </a:pathLst>
            </a:custGeom>
            <a:solidFill>
              <a:srgbClr val="A00E12"/>
            </a:solidFill>
          </p:spPr>
        </p:sp>
        <p:sp>
          <p:nvSpPr>
            <p:cNvPr id="18" name="TextBox 18"/>
            <p:cNvSpPr txBox="1"/>
            <p:nvPr/>
          </p:nvSpPr>
          <p:spPr>
            <a:xfrm>
              <a:off x="0" y="-9525"/>
              <a:ext cx="554765" cy="1615756"/>
            </a:xfrm>
            <a:prstGeom prst="rect">
              <a:avLst/>
            </a:prstGeom>
          </p:spPr>
          <p:txBody>
            <a:bodyPr lIns="30340" tIns="30340" rIns="30340" bIns="30340" rtlCol="0" anchor="ctr"/>
            <a:lstStyle/>
            <a:p>
              <a:pPr algn="ctr">
                <a:lnSpc>
                  <a:spcPts val="1588"/>
                </a:lnSpc>
              </a:pPr>
              <a:endParaRPr/>
            </a:p>
          </p:txBody>
        </p:sp>
      </p:grpSp>
      <p:grpSp>
        <p:nvGrpSpPr>
          <p:cNvPr id="19" name="Group 19"/>
          <p:cNvGrpSpPr/>
          <p:nvPr/>
        </p:nvGrpSpPr>
        <p:grpSpPr>
          <a:xfrm rot="-1222398">
            <a:off x="10349095" y="4940612"/>
            <a:ext cx="1322034" cy="3711301"/>
            <a:chOff x="0" y="0"/>
            <a:chExt cx="568599" cy="1596207"/>
          </a:xfrm>
        </p:grpSpPr>
        <p:sp>
          <p:nvSpPr>
            <p:cNvPr id="20" name="Freeform 20"/>
            <p:cNvSpPr/>
            <p:nvPr/>
          </p:nvSpPr>
          <p:spPr>
            <a:xfrm>
              <a:off x="0" y="0"/>
              <a:ext cx="568599" cy="1596207"/>
            </a:xfrm>
            <a:custGeom>
              <a:avLst/>
              <a:gdLst/>
              <a:ahLst/>
              <a:cxnLst/>
              <a:rect l="l" t="t" r="r" b="b"/>
              <a:pathLst>
                <a:path w="568599" h="1596207">
                  <a:moveTo>
                    <a:pt x="0" y="0"/>
                  </a:moveTo>
                  <a:lnTo>
                    <a:pt x="568599" y="0"/>
                  </a:lnTo>
                  <a:lnTo>
                    <a:pt x="568599" y="1596207"/>
                  </a:lnTo>
                  <a:lnTo>
                    <a:pt x="0" y="1596207"/>
                  </a:lnTo>
                  <a:close/>
                </a:path>
              </a:pathLst>
            </a:custGeom>
            <a:solidFill>
              <a:srgbClr val="A00E12"/>
            </a:solidFill>
          </p:spPr>
        </p:sp>
        <p:sp>
          <p:nvSpPr>
            <p:cNvPr id="21" name="TextBox 21"/>
            <p:cNvSpPr txBox="1"/>
            <p:nvPr/>
          </p:nvSpPr>
          <p:spPr>
            <a:xfrm>
              <a:off x="0" y="-9525"/>
              <a:ext cx="568599" cy="1605732"/>
            </a:xfrm>
            <a:prstGeom prst="rect">
              <a:avLst/>
            </a:prstGeom>
          </p:spPr>
          <p:txBody>
            <a:bodyPr lIns="30340" tIns="30340" rIns="30340" bIns="30340" rtlCol="0" anchor="ctr"/>
            <a:lstStyle/>
            <a:p>
              <a:pPr algn="ctr">
                <a:lnSpc>
                  <a:spcPts val="1588"/>
                </a:lnSpc>
              </a:pPr>
              <a:endParaRPr/>
            </a:p>
          </p:txBody>
        </p:sp>
      </p:grpSp>
      <p:grpSp>
        <p:nvGrpSpPr>
          <p:cNvPr id="22" name="Group 22"/>
          <p:cNvGrpSpPr/>
          <p:nvPr/>
        </p:nvGrpSpPr>
        <p:grpSpPr>
          <a:xfrm>
            <a:off x="10822325" y="8137136"/>
            <a:ext cx="2151099" cy="2452673"/>
            <a:chOff x="0" y="0"/>
            <a:chExt cx="571817" cy="651983"/>
          </a:xfrm>
        </p:grpSpPr>
        <p:sp>
          <p:nvSpPr>
            <p:cNvPr id="23" name="Freeform 23"/>
            <p:cNvSpPr/>
            <p:nvPr/>
          </p:nvSpPr>
          <p:spPr>
            <a:xfrm>
              <a:off x="0" y="0"/>
              <a:ext cx="571817" cy="651983"/>
            </a:xfrm>
            <a:custGeom>
              <a:avLst/>
              <a:gdLst/>
              <a:ahLst/>
              <a:cxnLst/>
              <a:rect l="l" t="t" r="r" b="b"/>
              <a:pathLst>
                <a:path w="571817" h="651983">
                  <a:moveTo>
                    <a:pt x="368617" y="0"/>
                  </a:moveTo>
                  <a:lnTo>
                    <a:pt x="0" y="0"/>
                  </a:lnTo>
                  <a:lnTo>
                    <a:pt x="203200" y="651983"/>
                  </a:lnTo>
                  <a:lnTo>
                    <a:pt x="571817" y="651983"/>
                  </a:lnTo>
                  <a:lnTo>
                    <a:pt x="368617" y="0"/>
                  </a:lnTo>
                  <a:close/>
                </a:path>
              </a:pathLst>
            </a:custGeom>
            <a:solidFill>
              <a:srgbClr val="A00E12"/>
            </a:solidFill>
          </p:spPr>
        </p:sp>
        <p:sp>
          <p:nvSpPr>
            <p:cNvPr id="24" name="TextBox 24"/>
            <p:cNvSpPr txBox="1"/>
            <p:nvPr/>
          </p:nvSpPr>
          <p:spPr>
            <a:xfrm>
              <a:off x="101600" y="-9525"/>
              <a:ext cx="368617" cy="661508"/>
            </a:xfrm>
            <a:prstGeom prst="rect">
              <a:avLst/>
            </a:prstGeom>
          </p:spPr>
          <p:txBody>
            <a:bodyPr lIns="30340" tIns="30340" rIns="30340" bIns="30340" rtlCol="0" anchor="ctr"/>
            <a:lstStyle/>
            <a:p>
              <a:pPr algn="ctr">
                <a:lnSpc>
                  <a:spcPts val="1588"/>
                </a:lnSpc>
                <a:spcBef>
                  <a:spcPct val="0"/>
                </a:spcBef>
              </a:pPr>
              <a:endParaRPr/>
            </a:p>
          </p:txBody>
        </p:sp>
      </p:grpSp>
      <p:grpSp>
        <p:nvGrpSpPr>
          <p:cNvPr id="25" name="Group 25"/>
          <p:cNvGrpSpPr/>
          <p:nvPr/>
        </p:nvGrpSpPr>
        <p:grpSpPr>
          <a:xfrm rot="-10800000">
            <a:off x="10455052" y="8893356"/>
            <a:ext cx="1287599" cy="2005019"/>
            <a:chOff x="0" y="0"/>
            <a:chExt cx="812800" cy="1265673"/>
          </a:xfrm>
        </p:grpSpPr>
        <p:sp>
          <p:nvSpPr>
            <p:cNvPr id="26" name="Freeform 26"/>
            <p:cNvSpPr/>
            <p:nvPr/>
          </p:nvSpPr>
          <p:spPr>
            <a:xfrm>
              <a:off x="0" y="0"/>
              <a:ext cx="812800" cy="1265673"/>
            </a:xfrm>
            <a:custGeom>
              <a:avLst/>
              <a:gdLst/>
              <a:ahLst/>
              <a:cxnLst/>
              <a:rect l="l" t="t" r="r" b="b"/>
              <a:pathLst>
                <a:path w="812800" h="1265673">
                  <a:moveTo>
                    <a:pt x="406400" y="1265673"/>
                  </a:moveTo>
                  <a:lnTo>
                    <a:pt x="812800" y="0"/>
                  </a:lnTo>
                  <a:lnTo>
                    <a:pt x="0" y="0"/>
                  </a:lnTo>
                  <a:lnTo>
                    <a:pt x="406400" y="1265673"/>
                  </a:lnTo>
                  <a:close/>
                </a:path>
              </a:pathLst>
            </a:custGeom>
            <a:solidFill>
              <a:srgbClr val="A00E12"/>
            </a:solidFill>
          </p:spPr>
        </p:sp>
        <p:sp>
          <p:nvSpPr>
            <p:cNvPr id="27" name="TextBox 27"/>
            <p:cNvSpPr txBox="1"/>
            <p:nvPr/>
          </p:nvSpPr>
          <p:spPr>
            <a:xfrm>
              <a:off x="127000" y="80880"/>
              <a:ext cx="558800" cy="597159"/>
            </a:xfrm>
            <a:prstGeom prst="rect">
              <a:avLst/>
            </a:prstGeom>
          </p:spPr>
          <p:txBody>
            <a:bodyPr lIns="30340" tIns="30340" rIns="30340" bIns="30340" rtlCol="0" anchor="ctr"/>
            <a:lstStyle/>
            <a:p>
              <a:pPr algn="ctr">
                <a:lnSpc>
                  <a:spcPts val="1588"/>
                </a:lnSpc>
              </a:pPr>
              <a:endParaRPr/>
            </a:p>
          </p:txBody>
        </p:sp>
      </p:grpSp>
      <p:grpSp>
        <p:nvGrpSpPr>
          <p:cNvPr id="28" name="Group 28"/>
          <p:cNvGrpSpPr/>
          <p:nvPr/>
        </p:nvGrpSpPr>
        <p:grpSpPr>
          <a:xfrm>
            <a:off x="10822325" y="-23704"/>
            <a:ext cx="2079582" cy="2219684"/>
            <a:chOff x="0" y="0"/>
            <a:chExt cx="571123" cy="609600"/>
          </a:xfrm>
        </p:grpSpPr>
        <p:sp>
          <p:nvSpPr>
            <p:cNvPr id="29" name="Freeform 29"/>
            <p:cNvSpPr/>
            <p:nvPr/>
          </p:nvSpPr>
          <p:spPr>
            <a:xfrm>
              <a:off x="0" y="0"/>
              <a:ext cx="571123" cy="609600"/>
            </a:xfrm>
            <a:custGeom>
              <a:avLst/>
              <a:gdLst/>
              <a:ahLst/>
              <a:cxnLst/>
              <a:rect l="l" t="t" r="r" b="b"/>
              <a:pathLst>
                <a:path w="571123" h="609600">
                  <a:moveTo>
                    <a:pt x="203200" y="0"/>
                  </a:moveTo>
                  <a:lnTo>
                    <a:pt x="571123" y="0"/>
                  </a:lnTo>
                  <a:lnTo>
                    <a:pt x="367923" y="609600"/>
                  </a:lnTo>
                  <a:lnTo>
                    <a:pt x="0" y="609600"/>
                  </a:lnTo>
                  <a:lnTo>
                    <a:pt x="203200" y="0"/>
                  </a:lnTo>
                  <a:close/>
                </a:path>
              </a:pathLst>
            </a:custGeom>
            <a:solidFill>
              <a:srgbClr val="A00E12"/>
            </a:solidFill>
          </p:spPr>
        </p:sp>
        <p:sp>
          <p:nvSpPr>
            <p:cNvPr id="30" name="TextBox 30"/>
            <p:cNvSpPr txBox="1"/>
            <p:nvPr/>
          </p:nvSpPr>
          <p:spPr>
            <a:xfrm>
              <a:off x="101600" y="-9525"/>
              <a:ext cx="367923" cy="619125"/>
            </a:xfrm>
            <a:prstGeom prst="rect">
              <a:avLst/>
            </a:prstGeom>
          </p:spPr>
          <p:txBody>
            <a:bodyPr lIns="30340" tIns="30340" rIns="30340" bIns="30340" rtlCol="0" anchor="ctr"/>
            <a:lstStyle/>
            <a:p>
              <a:pPr algn="ctr">
                <a:lnSpc>
                  <a:spcPts val="1588"/>
                </a:lnSpc>
              </a:pPr>
              <a:endParaRPr/>
            </a:p>
          </p:txBody>
        </p:sp>
      </p:grpSp>
      <p:sp>
        <p:nvSpPr>
          <p:cNvPr id="31" name="Freeform 31"/>
          <p:cNvSpPr/>
          <p:nvPr/>
        </p:nvSpPr>
        <p:spPr>
          <a:xfrm rot="-4305778">
            <a:off x="10384945" y="470370"/>
            <a:ext cx="2152997" cy="196914"/>
          </a:xfrm>
          <a:custGeom>
            <a:avLst/>
            <a:gdLst/>
            <a:ahLst/>
            <a:cxnLst/>
            <a:rect l="l" t="t" r="r" b="b"/>
            <a:pathLst>
              <a:path w="2152997" h="196914">
                <a:moveTo>
                  <a:pt x="0" y="0"/>
                </a:moveTo>
                <a:lnTo>
                  <a:pt x="2152997" y="0"/>
                </a:lnTo>
                <a:lnTo>
                  <a:pt x="2152997" y="196914"/>
                </a:lnTo>
                <a:lnTo>
                  <a:pt x="0" y="196914"/>
                </a:lnTo>
                <a:lnTo>
                  <a:pt x="0" y="0"/>
                </a:lnTo>
                <a:close/>
              </a:path>
            </a:pathLst>
          </a:custGeom>
          <a:blipFill>
            <a:blip r:embed="rId6"/>
            <a:stretch>
              <a:fillRect t="-3301" b="-3301"/>
            </a:stretch>
          </a:blipFill>
        </p:spPr>
      </p:sp>
      <p:sp>
        <p:nvSpPr>
          <p:cNvPr id="32" name="Freeform 32"/>
          <p:cNvSpPr/>
          <p:nvPr/>
        </p:nvSpPr>
        <p:spPr>
          <a:xfrm rot="-6514845">
            <a:off x="10625012" y="10011137"/>
            <a:ext cx="2019628" cy="196914"/>
          </a:xfrm>
          <a:custGeom>
            <a:avLst/>
            <a:gdLst/>
            <a:ahLst/>
            <a:cxnLst/>
            <a:rect l="l" t="t" r="r" b="b"/>
            <a:pathLst>
              <a:path w="2019628" h="196914">
                <a:moveTo>
                  <a:pt x="0" y="0"/>
                </a:moveTo>
                <a:lnTo>
                  <a:pt x="2019627" y="0"/>
                </a:lnTo>
                <a:lnTo>
                  <a:pt x="2019627" y="196914"/>
                </a:lnTo>
                <a:lnTo>
                  <a:pt x="0" y="196914"/>
                </a:lnTo>
                <a:lnTo>
                  <a:pt x="0" y="0"/>
                </a:lnTo>
                <a:close/>
              </a:path>
            </a:pathLst>
          </a:custGeom>
          <a:blipFill>
            <a:blip r:embed="rId6"/>
            <a:stretch>
              <a:fillRect/>
            </a:stretch>
          </a:blipFill>
        </p:spPr>
      </p:sp>
      <p:grpSp>
        <p:nvGrpSpPr>
          <p:cNvPr id="33" name="Group 33"/>
          <p:cNvGrpSpPr/>
          <p:nvPr/>
        </p:nvGrpSpPr>
        <p:grpSpPr>
          <a:xfrm>
            <a:off x="10489663" y="-263723"/>
            <a:ext cx="1159789" cy="1749722"/>
            <a:chOff x="0" y="0"/>
            <a:chExt cx="812800" cy="1226236"/>
          </a:xfrm>
        </p:grpSpPr>
        <p:sp>
          <p:nvSpPr>
            <p:cNvPr id="34" name="Freeform 34"/>
            <p:cNvSpPr/>
            <p:nvPr/>
          </p:nvSpPr>
          <p:spPr>
            <a:xfrm>
              <a:off x="0" y="0"/>
              <a:ext cx="812800" cy="1226236"/>
            </a:xfrm>
            <a:custGeom>
              <a:avLst/>
              <a:gdLst/>
              <a:ahLst/>
              <a:cxnLst/>
              <a:rect l="l" t="t" r="r" b="b"/>
              <a:pathLst>
                <a:path w="812800" h="1226236">
                  <a:moveTo>
                    <a:pt x="406400" y="1226236"/>
                  </a:moveTo>
                  <a:lnTo>
                    <a:pt x="812800" y="0"/>
                  </a:lnTo>
                  <a:lnTo>
                    <a:pt x="0" y="0"/>
                  </a:lnTo>
                  <a:lnTo>
                    <a:pt x="406400" y="1226236"/>
                  </a:lnTo>
                  <a:close/>
                </a:path>
              </a:pathLst>
            </a:custGeom>
            <a:solidFill>
              <a:srgbClr val="A00E12"/>
            </a:solidFill>
          </p:spPr>
        </p:sp>
        <p:sp>
          <p:nvSpPr>
            <p:cNvPr id="35" name="TextBox 35"/>
            <p:cNvSpPr txBox="1"/>
            <p:nvPr/>
          </p:nvSpPr>
          <p:spPr>
            <a:xfrm>
              <a:off x="127000" y="78063"/>
              <a:ext cx="558800" cy="578849"/>
            </a:xfrm>
            <a:prstGeom prst="rect">
              <a:avLst/>
            </a:prstGeom>
          </p:spPr>
          <p:txBody>
            <a:bodyPr lIns="30340" tIns="30340" rIns="30340" bIns="30340" rtlCol="0" anchor="ctr"/>
            <a:lstStyle/>
            <a:p>
              <a:pPr algn="ctr">
                <a:lnSpc>
                  <a:spcPts val="1588"/>
                </a:lnSpc>
              </a:pPr>
              <a:endParaRPr/>
            </a:p>
          </p:txBody>
        </p:sp>
      </p:grpSp>
      <p:grpSp>
        <p:nvGrpSpPr>
          <p:cNvPr id="36" name="Group 36"/>
          <p:cNvGrpSpPr/>
          <p:nvPr/>
        </p:nvGrpSpPr>
        <p:grpSpPr>
          <a:xfrm>
            <a:off x="9191625" y="-746618"/>
            <a:ext cx="1751218" cy="4419640"/>
            <a:chOff x="0" y="0"/>
            <a:chExt cx="812800" cy="2051306"/>
          </a:xfrm>
        </p:grpSpPr>
        <p:sp>
          <p:nvSpPr>
            <p:cNvPr id="37" name="Freeform 37"/>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38" name="TextBox 38"/>
            <p:cNvSpPr txBox="1"/>
            <p:nvPr/>
          </p:nvSpPr>
          <p:spPr>
            <a:xfrm>
              <a:off x="139700" y="343043"/>
              <a:ext cx="533400" cy="1355694"/>
            </a:xfrm>
            <a:prstGeom prst="rect">
              <a:avLst/>
            </a:prstGeom>
          </p:spPr>
          <p:txBody>
            <a:bodyPr lIns="30340" tIns="30340" rIns="30340" bIns="30340" rtlCol="0" anchor="ctr"/>
            <a:lstStyle/>
            <a:p>
              <a:pPr algn="ctr">
                <a:lnSpc>
                  <a:spcPts val="1588"/>
                </a:lnSpc>
              </a:pPr>
              <a:endParaRPr/>
            </a:p>
          </p:txBody>
        </p:sp>
      </p:grpSp>
      <p:grpSp>
        <p:nvGrpSpPr>
          <p:cNvPr id="39" name="Group 39"/>
          <p:cNvGrpSpPr/>
          <p:nvPr/>
        </p:nvGrpSpPr>
        <p:grpSpPr>
          <a:xfrm>
            <a:off x="9260226" y="6878484"/>
            <a:ext cx="1751218" cy="4419640"/>
            <a:chOff x="0" y="0"/>
            <a:chExt cx="812800" cy="2051306"/>
          </a:xfrm>
        </p:grpSpPr>
        <p:sp>
          <p:nvSpPr>
            <p:cNvPr id="40" name="Freeform 40"/>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41" name="TextBox 41"/>
            <p:cNvSpPr txBox="1"/>
            <p:nvPr/>
          </p:nvSpPr>
          <p:spPr>
            <a:xfrm>
              <a:off x="139700" y="343043"/>
              <a:ext cx="533400" cy="1355694"/>
            </a:xfrm>
            <a:prstGeom prst="rect">
              <a:avLst/>
            </a:prstGeom>
          </p:spPr>
          <p:txBody>
            <a:bodyPr lIns="30340" tIns="30340" rIns="30340" bIns="30340" rtlCol="0" anchor="ctr"/>
            <a:lstStyle/>
            <a:p>
              <a:pPr algn="ctr">
                <a:lnSpc>
                  <a:spcPts val="1588"/>
                </a:lnSpc>
              </a:pPr>
              <a:endParaRPr/>
            </a:p>
          </p:txBody>
        </p:sp>
      </p:grpSp>
      <p:sp>
        <p:nvSpPr>
          <p:cNvPr id="42" name="Freeform 42"/>
          <p:cNvSpPr/>
          <p:nvPr/>
        </p:nvSpPr>
        <p:spPr>
          <a:xfrm>
            <a:off x="385558" y="360335"/>
            <a:ext cx="5970197" cy="1422413"/>
          </a:xfrm>
          <a:custGeom>
            <a:avLst/>
            <a:gdLst/>
            <a:ahLst/>
            <a:cxnLst/>
            <a:rect l="l" t="t" r="r" b="b"/>
            <a:pathLst>
              <a:path w="5970197" h="1422413">
                <a:moveTo>
                  <a:pt x="0" y="0"/>
                </a:moveTo>
                <a:lnTo>
                  <a:pt x="5970197" y="0"/>
                </a:lnTo>
                <a:lnTo>
                  <a:pt x="5970197" y="1422413"/>
                </a:lnTo>
                <a:lnTo>
                  <a:pt x="0" y="1422413"/>
                </a:lnTo>
                <a:lnTo>
                  <a:pt x="0" y="0"/>
                </a:lnTo>
                <a:close/>
              </a:path>
            </a:pathLst>
          </a:custGeom>
          <a:blipFill>
            <a:blip r:embed="rId7"/>
            <a:stretch>
              <a:fillRect r="-1018"/>
            </a:stretch>
          </a:blipFill>
        </p:spPr>
      </p:sp>
      <p:sp>
        <p:nvSpPr>
          <p:cNvPr id="43" name="TextBox 43"/>
          <p:cNvSpPr txBox="1"/>
          <p:nvPr/>
        </p:nvSpPr>
        <p:spPr>
          <a:xfrm>
            <a:off x="1028700" y="4796610"/>
            <a:ext cx="7011154" cy="904875"/>
          </a:xfrm>
          <a:prstGeom prst="rect">
            <a:avLst/>
          </a:prstGeom>
        </p:spPr>
        <p:txBody>
          <a:bodyPr lIns="0" tIns="0" rIns="0" bIns="0" rtlCol="0" anchor="t">
            <a:spAutoFit/>
          </a:bodyPr>
          <a:lstStyle/>
          <a:p>
            <a:pPr>
              <a:lnSpc>
                <a:spcPts val="7185"/>
              </a:lnSpc>
            </a:pPr>
            <a:r>
              <a:rPr lang="en-US" sz="5988">
                <a:solidFill>
                  <a:srgbClr val="000000"/>
                </a:solidFill>
                <a:latin typeface="Montserrat Bold"/>
              </a:rPr>
              <a:t>QUESTIONS?</a:t>
            </a:r>
          </a:p>
        </p:txBody>
      </p:sp>
      <p:sp>
        <p:nvSpPr>
          <p:cNvPr id="44" name="TextBox 44"/>
          <p:cNvSpPr txBox="1"/>
          <p:nvPr/>
        </p:nvSpPr>
        <p:spPr>
          <a:xfrm>
            <a:off x="672849" y="9068099"/>
            <a:ext cx="4056479" cy="342303"/>
          </a:xfrm>
          <a:prstGeom prst="rect">
            <a:avLst/>
          </a:prstGeom>
        </p:spPr>
        <p:txBody>
          <a:bodyPr lIns="0" tIns="0" rIns="0" bIns="0" rtlCol="0" anchor="t">
            <a:spAutoFit/>
          </a:bodyPr>
          <a:lstStyle/>
          <a:p>
            <a:pPr>
              <a:lnSpc>
                <a:spcPts val="2824"/>
              </a:lnSpc>
              <a:spcBef>
                <a:spcPct val="0"/>
              </a:spcBef>
            </a:pPr>
            <a:r>
              <a:rPr lang="en-US" sz="2017" spc="52">
                <a:solidFill>
                  <a:srgbClr val="FFFFFF"/>
                </a:solidFill>
                <a:latin typeface="Montserrat Medium"/>
              </a:rPr>
              <a:t>www.canadian-tr.org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14534" y="-117250"/>
            <a:ext cx="7164952" cy="10565421"/>
            <a:chOff x="0" y="0"/>
            <a:chExt cx="9553269" cy="14087228"/>
          </a:xfrm>
        </p:grpSpPr>
        <p:pic>
          <p:nvPicPr>
            <p:cNvPr id="3" name="Picture 3"/>
            <p:cNvPicPr>
              <a:picLocks noChangeAspect="1"/>
            </p:cNvPicPr>
            <p:nvPr/>
          </p:nvPicPr>
          <p:blipFill>
            <a:blip r:embed="rId2">
              <a:alphaModFix amt="75000"/>
            </a:blip>
            <a:srcRect t="12630" b="33624"/>
            <a:stretch>
              <a:fillRect/>
            </a:stretch>
          </p:blipFill>
          <p:spPr>
            <a:xfrm>
              <a:off x="0" y="0"/>
              <a:ext cx="9553269" cy="3423979"/>
            </a:xfrm>
            <a:prstGeom prst="rect">
              <a:avLst/>
            </a:prstGeom>
          </p:spPr>
        </p:pic>
        <p:pic>
          <p:nvPicPr>
            <p:cNvPr id="4" name="Picture 4"/>
            <p:cNvPicPr>
              <a:picLocks noChangeAspect="1"/>
            </p:cNvPicPr>
            <p:nvPr/>
          </p:nvPicPr>
          <p:blipFill>
            <a:blip r:embed="rId3">
              <a:alphaModFix amt="75000"/>
            </a:blip>
            <a:srcRect t="24135" b="22103"/>
            <a:stretch>
              <a:fillRect/>
            </a:stretch>
          </p:blipFill>
          <p:spPr>
            <a:xfrm>
              <a:off x="0" y="3554416"/>
              <a:ext cx="9553269" cy="3423979"/>
            </a:xfrm>
            <a:prstGeom prst="rect">
              <a:avLst/>
            </a:prstGeom>
          </p:spPr>
        </p:pic>
        <p:pic>
          <p:nvPicPr>
            <p:cNvPr id="5" name="Picture 5"/>
            <p:cNvPicPr>
              <a:picLocks noChangeAspect="1"/>
            </p:cNvPicPr>
            <p:nvPr/>
          </p:nvPicPr>
          <p:blipFill>
            <a:blip r:embed="rId4">
              <a:alphaModFix amt="75000"/>
            </a:blip>
            <a:srcRect t="19732" b="26506"/>
            <a:stretch>
              <a:fillRect/>
            </a:stretch>
          </p:blipFill>
          <p:spPr>
            <a:xfrm>
              <a:off x="0" y="7108833"/>
              <a:ext cx="9553269" cy="3423979"/>
            </a:xfrm>
            <a:prstGeom prst="rect">
              <a:avLst/>
            </a:prstGeom>
          </p:spPr>
        </p:pic>
        <p:pic>
          <p:nvPicPr>
            <p:cNvPr id="6" name="Picture 6"/>
            <p:cNvPicPr>
              <a:picLocks noChangeAspect="1"/>
            </p:cNvPicPr>
            <p:nvPr/>
          </p:nvPicPr>
          <p:blipFill>
            <a:blip r:embed="rId5">
              <a:alphaModFix amt="75000"/>
            </a:blip>
            <a:srcRect t="24129" b="22176"/>
            <a:stretch>
              <a:fillRect/>
            </a:stretch>
          </p:blipFill>
          <p:spPr>
            <a:xfrm>
              <a:off x="0" y="10663249"/>
              <a:ext cx="9553269" cy="3423979"/>
            </a:xfrm>
            <a:prstGeom prst="rect">
              <a:avLst/>
            </a:prstGeom>
          </p:spPr>
        </p:pic>
      </p:grpSp>
      <p:grpSp>
        <p:nvGrpSpPr>
          <p:cNvPr id="7" name="Group 7"/>
          <p:cNvGrpSpPr/>
          <p:nvPr/>
        </p:nvGrpSpPr>
        <p:grpSpPr>
          <a:xfrm rot="1135561">
            <a:off x="17515133" y="-257455"/>
            <a:ext cx="1425087" cy="5977615"/>
            <a:chOff x="0" y="0"/>
            <a:chExt cx="365441" cy="1532864"/>
          </a:xfrm>
        </p:grpSpPr>
        <p:sp>
          <p:nvSpPr>
            <p:cNvPr id="8" name="Freeform 8"/>
            <p:cNvSpPr/>
            <p:nvPr/>
          </p:nvSpPr>
          <p:spPr>
            <a:xfrm>
              <a:off x="0" y="0"/>
              <a:ext cx="365441" cy="1532864"/>
            </a:xfrm>
            <a:custGeom>
              <a:avLst/>
              <a:gdLst/>
              <a:ahLst/>
              <a:cxnLst/>
              <a:rect l="l" t="t" r="r" b="b"/>
              <a:pathLst>
                <a:path w="365441" h="1532864">
                  <a:moveTo>
                    <a:pt x="0" y="0"/>
                  </a:moveTo>
                  <a:lnTo>
                    <a:pt x="365441" y="0"/>
                  </a:lnTo>
                  <a:lnTo>
                    <a:pt x="365441" y="1532864"/>
                  </a:lnTo>
                  <a:lnTo>
                    <a:pt x="0" y="1532864"/>
                  </a:lnTo>
                  <a:close/>
                </a:path>
              </a:pathLst>
            </a:custGeom>
            <a:solidFill>
              <a:srgbClr val="A00E12"/>
            </a:solidFill>
          </p:spPr>
        </p:sp>
        <p:sp>
          <p:nvSpPr>
            <p:cNvPr id="9" name="TextBox 9"/>
            <p:cNvSpPr txBox="1"/>
            <p:nvPr/>
          </p:nvSpPr>
          <p:spPr>
            <a:xfrm>
              <a:off x="0" y="-19050"/>
              <a:ext cx="365441" cy="1551914"/>
            </a:xfrm>
            <a:prstGeom prst="rect">
              <a:avLst/>
            </a:prstGeom>
          </p:spPr>
          <p:txBody>
            <a:bodyPr lIns="29219" tIns="29219" rIns="29219" bIns="29219" rtlCol="0" anchor="ctr"/>
            <a:lstStyle/>
            <a:p>
              <a:pPr algn="ctr">
                <a:lnSpc>
                  <a:spcPts val="1529"/>
                </a:lnSpc>
              </a:pPr>
              <a:endParaRPr/>
            </a:p>
          </p:txBody>
        </p:sp>
      </p:grpSp>
      <p:grpSp>
        <p:nvGrpSpPr>
          <p:cNvPr id="10" name="Group 10"/>
          <p:cNvGrpSpPr/>
          <p:nvPr/>
        </p:nvGrpSpPr>
        <p:grpSpPr>
          <a:xfrm rot="-1222398">
            <a:off x="17409310" y="4935458"/>
            <a:ext cx="1425087" cy="4939790"/>
            <a:chOff x="0" y="0"/>
            <a:chExt cx="365441" cy="1266730"/>
          </a:xfrm>
        </p:grpSpPr>
        <p:sp>
          <p:nvSpPr>
            <p:cNvPr id="11" name="Freeform 11"/>
            <p:cNvSpPr/>
            <p:nvPr/>
          </p:nvSpPr>
          <p:spPr>
            <a:xfrm>
              <a:off x="0" y="0"/>
              <a:ext cx="365441" cy="1266730"/>
            </a:xfrm>
            <a:custGeom>
              <a:avLst/>
              <a:gdLst/>
              <a:ahLst/>
              <a:cxnLst/>
              <a:rect l="l" t="t" r="r" b="b"/>
              <a:pathLst>
                <a:path w="365441" h="1266730">
                  <a:moveTo>
                    <a:pt x="0" y="0"/>
                  </a:moveTo>
                  <a:lnTo>
                    <a:pt x="365441" y="0"/>
                  </a:lnTo>
                  <a:lnTo>
                    <a:pt x="365441" y="1266730"/>
                  </a:lnTo>
                  <a:lnTo>
                    <a:pt x="0" y="1266730"/>
                  </a:lnTo>
                  <a:close/>
                </a:path>
              </a:pathLst>
            </a:custGeom>
            <a:solidFill>
              <a:srgbClr val="A00E12"/>
            </a:solidFill>
          </p:spPr>
        </p:sp>
        <p:sp>
          <p:nvSpPr>
            <p:cNvPr id="12" name="TextBox 12"/>
            <p:cNvSpPr txBox="1"/>
            <p:nvPr/>
          </p:nvSpPr>
          <p:spPr>
            <a:xfrm>
              <a:off x="0" y="-19050"/>
              <a:ext cx="365441" cy="1285780"/>
            </a:xfrm>
            <a:prstGeom prst="rect">
              <a:avLst/>
            </a:prstGeom>
          </p:spPr>
          <p:txBody>
            <a:bodyPr lIns="29219" tIns="29219" rIns="29219" bIns="29219" rtlCol="0" anchor="ctr"/>
            <a:lstStyle/>
            <a:p>
              <a:pPr algn="ctr">
                <a:lnSpc>
                  <a:spcPts val="1529"/>
                </a:lnSpc>
              </a:pPr>
              <a:endParaRPr/>
            </a:p>
          </p:txBody>
        </p:sp>
      </p:grpSp>
      <p:grpSp>
        <p:nvGrpSpPr>
          <p:cNvPr id="13" name="Group 13"/>
          <p:cNvGrpSpPr/>
          <p:nvPr/>
        </p:nvGrpSpPr>
        <p:grpSpPr>
          <a:xfrm rot="1135561">
            <a:off x="10340627" y="1732428"/>
            <a:ext cx="1287591" cy="3728011"/>
            <a:chOff x="0" y="0"/>
            <a:chExt cx="554765" cy="1606231"/>
          </a:xfrm>
        </p:grpSpPr>
        <p:sp>
          <p:nvSpPr>
            <p:cNvPr id="14" name="Freeform 14"/>
            <p:cNvSpPr/>
            <p:nvPr/>
          </p:nvSpPr>
          <p:spPr>
            <a:xfrm>
              <a:off x="0" y="0"/>
              <a:ext cx="554765" cy="1606231"/>
            </a:xfrm>
            <a:custGeom>
              <a:avLst/>
              <a:gdLst/>
              <a:ahLst/>
              <a:cxnLst/>
              <a:rect l="l" t="t" r="r" b="b"/>
              <a:pathLst>
                <a:path w="554765" h="1606231">
                  <a:moveTo>
                    <a:pt x="0" y="0"/>
                  </a:moveTo>
                  <a:lnTo>
                    <a:pt x="554765" y="0"/>
                  </a:lnTo>
                  <a:lnTo>
                    <a:pt x="554765" y="1606231"/>
                  </a:lnTo>
                  <a:lnTo>
                    <a:pt x="0" y="1606231"/>
                  </a:lnTo>
                  <a:close/>
                </a:path>
              </a:pathLst>
            </a:custGeom>
            <a:solidFill>
              <a:srgbClr val="A00E12"/>
            </a:solidFill>
          </p:spPr>
        </p:sp>
        <p:sp>
          <p:nvSpPr>
            <p:cNvPr id="15" name="TextBox 15"/>
            <p:cNvSpPr txBox="1"/>
            <p:nvPr/>
          </p:nvSpPr>
          <p:spPr>
            <a:xfrm>
              <a:off x="0" y="-19050"/>
              <a:ext cx="554765" cy="1625281"/>
            </a:xfrm>
            <a:prstGeom prst="rect">
              <a:avLst/>
            </a:prstGeom>
          </p:spPr>
          <p:txBody>
            <a:bodyPr lIns="29219" tIns="29219" rIns="29219" bIns="29219" rtlCol="0" anchor="ctr"/>
            <a:lstStyle/>
            <a:p>
              <a:pPr algn="ctr">
                <a:lnSpc>
                  <a:spcPts val="1529"/>
                </a:lnSpc>
              </a:pPr>
              <a:endParaRPr/>
            </a:p>
          </p:txBody>
        </p:sp>
      </p:grpSp>
      <p:grpSp>
        <p:nvGrpSpPr>
          <p:cNvPr id="16" name="Group 16"/>
          <p:cNvGrpSpPr/>
          <p:nvPr/>
        </p:nvGrpSpPr>
        <p:grpSpPr>
          <a:xfrm rot="-1222398">
            <a:off x="10366101" y="4808950"/>
            <a:ext cx="1319699" cy="3704747"/>
            <a:chOff x="0" y="0"/>
            <a:chExt cx="568599" cy="1596207"/>
          </a:xfrm>
        </p:grpSpPr>
        <p:sp>
          <p:nvSpPr>
            <p:cNvPr id="17" name="Freeform 17"/>
            <p:cNvSpPr/>
            <p:nvPr/>
          </p:nvSpPr>
          <p:spPr>
            <a:xfrm>
              <a:off x="0" y="0"/>
              <a:ext cx="568599" cy="1596207"/>
            </a:xfrm>
            <a:custGeom>
              <a:avLst/>
              <a:gdLst/>
              <a:ahLst/>
              <a:cxnLst/>
              <a:rect l="l" t="t" r="r" b="b"/>
              <a:pathLst>
                <a:path w="568599" h="1596207">
                  <a:moveTo>
                    <a:pt x="0" y="0"/>
                  </a:moveTo>
                  <a:lnTo>
                    <a:pt x="568599" y="0"/>
                  </a:lnTo>
                  <a:lnTo>
                    <a:pt x="568599" y="1596207"/>
                  </a:lnTo>
                  <a:lnTo>
                    <a:pt x="0" y="1596207"/>
                  </a:lnTo>
                  <a:close/>
                </a:path>
              </a:pathLst>
            </a:custGeom>
            <a:solidFill>
              <a:srgbClr val="A00E12"/>
            </a:solidFill>
          </p:spPr>
        </p:sp>
        <p:sp>
          <p:nvSpPr>
            <p:cNvPr id="18" name="TextBox 18"/>
            <p:cNvSpPr txBox="1"/>
            <p:nvPr/>
          </p:nvSpPr>
          <p:spPr>
            <a:xfrm>
              <a:off x="0" y="-19050"/>
              <a:ext cx="568599" cy="1615257"/>
            </a:xfrm>
            <a:prstGeom prst="rect">
              <a:avLst/>
            </a:prstGeom>
          </p:spPr>
          <p:txBody>
            <a:bodyPr lIns="29219" tIns="29219" rIns="29219" bIns="29219" rtlCol="0" anchor="ctr"/>
            <a:lstStyle/>
            <a:p>
              <a:pPr algn="ctr">
                <a:lnSpc>
                  <a:spcPts val="1529"/>
                </a:lnSpc>
              </a:pPr>
              <a:endParaRPr/>
            </a:p>
          </p:txBody>
        </p:sp>
      </p:grpSp>
      <p:grpSp>
        <p:nvGrpSpPr>
          <p:cNvPr id="19" name="Group 19"/>
          <p:cNvGrpSpPr/>
          <p:nvPr/>
        </p:nvGrpSpPr>
        <p:grpSpPr>
          <a:xfrm>
            <a:off x="10838495" y="7999830"/>
            <a:ext cx="2147300" cy="2448341"/>
            <a:chOff x="0" y="0"/>
            <a:chExt cx="571817" cy="651983"/>
          </a:xfrm>
        </p:grpSpPr>
        <p:sp>
          <p:nvSpPr>
            <p:cNvPr id="20" name="Freeform 20"/>
            <p:cNvSpPr/>
            <p:nvPr/>
          </p:nvSpPr>
          <p:spPr>
            <a:xfrm>
              <a:off x="0" y="0"/>
              <a:ext cx="571817" cy="651983"/>
            </a:xfrm>
            <a:custGeom>
              <a:avLst/>
              <a:gdLst/>
              <a:ahLst/>
              <a:cxnLst/>
              <a:rect l="l" t="t" r="r" b="b"/>
              <a:pathLst>
                <a:path w="571817" h="651983">
                  <a:moveTo>
                    <a:pt x="368617" y="0"/>
                  </a:moveTo>
                  <a:lnTo>
                    <a:pt x="0" y="0"/>
                  </a:lnTo>
                  <a:lnTo>
                    <a:pt x="203200" y="651983"/>
                  </a:lnTo>
                  <a:lnTo>
                    <a:pt x="571817" y="651983"/>
                  </a:lnTo>
                  <a:lnTo>
                    <a:pt x="368617" y="0"/>
                  </a:lnTo>
                  <a:close/>
                </a:path>
              </a:pathLst>
            </a:custGeom>
            <a:solidFill>
              <a:srgbClr val="A00E12"/>
            </a:solidFill>
          </p:spPr>
        </p:sp>
        <p:sp>
          <p:nvSpPr>
            <p:cNvPr id="21" name="TextBox 21"/>
            <p:cNvSpPr txBox="1"/>
            <p:nvPr/>
          </p:nvSpPr>
          <p:spPr>
            <a:xfrm>
              <a:off x="101600" y="-19050"/>
              <a:ext cx="368617" cy="671033"/>
            </a:xfrm>
            <a:prstGeom prst="rect">
              <a:avLst/>
            </a:prstGeom>
          </p:spPr>
          <p:txBody>
            <a:bodyPr lIns="29219" tIns="29219" rIns="29219" bIns="29219" rtlCol="0" anchor="ctr"/>
            <a:lstStyle/>
            <a:p>
              <a:pPr algn="ctr">
                <a:lnSpc>
                  <a:spcPts val="1529"/>
                </a:lnSpc>
                <a:spcBef>
                  <a:spcPct val="0"/>
                </a:spcBef>
              </a:pPr>
              <a:endParaRPr/>
            </a:p>
          </p:txBody>
        </p:sp>
      </p:grpSp>
      <p:grpSp>
        <p:nvGrpSpPr>
          <p:cNvPr id="22" name="Group 22"/>
          <p:cNvGrpSpPr/>
          <p:nvPr/>
        </p:nvGrpSpPr>
        <p:grpSpPr>
          <a:xfrm rot="-10800000">
            <a:off x="10471871" y="8754714"/>
            <a:ext cx="1285325" cy="2001478"/>
            <a:chOff x="0" y="0"/>
            <a:chExt cx="812800" cy="1265673"/>
          </a:xfrm>
        </p:grpSpPr>
        <p:sp>
          <p:nvSpPr>
            <p:cNvPr id="23" name="Freeform 23"/>
            <p:cNvSpPr/>
            <p:nvPr/>
          </p:nvSpPr>
          <p:spPr>
            <a:xfrm>
              <a:off x="0" y="0"/>
              <a:ext cx="812800" cy="1265673"/>
            </a:xfrm>
            <a:custGeom>
              <a:avLst/>
              <a:gdLst/>
              <a:ahLst/>
              <a:cxnLst/>
              <a:rect l="l" t="t" r="r" b="b"/>
              <a:pathLst>
                <a:path w="812800" h="1265673">
                  <a:moveTo>
                    <a:pt x="406400" y="1265673"/>
                  </a:moveTo>
                  <a:lnTo>
                    <a:pt x="812800" y="0"/>
                  </a:lnTo>
                  <a:lnTo>
                    <a:pt x="0" y="0"/>
                  </a:lnTo>
                  <a:lnTo>
                    <a:pt x="406400" y="1265673"/>
                  </a:lnTo>
                  <a:close/>
                </a:path>
              </a:pathLst>
            </a:custGeom>
            <a:solidFill>
              <a:srgbClr val="A00E12"/>
            </a:solidFill>
          </p:spPr>
        </p:sp>
        <p:sp>
          <p:nvSpPr>
            <p:cNvPr id="24" name="TextBox 24"/>
            <p:cNvSpPr txBox="1"/>
            <p:nvPr/>
          </p:nvSpPr>
          <p:spPr>
            <a:xfrm>
              <a:off x="127000" y="71355"/>
              <a:ext cx="558800" cy="606684"/>
            </a:xfrm>
            <a:prstGeom prst="rect">
              <a:avLst/>
            </a:prstGeom>
          </p:spPr>
          <p:txBody>
            <a:bodyPr lIns="29219" tIns="29219" rIns="29219" bIns="29219" rtlCol="0" anchor="ctr"/>
            <a:lstStyle/>
            <a:p>
              <a:pPr algn="ctr">
                <a:lnSpc>
                  <a:spcPts val="1529"/>
                </a:lnSpc>
              </a:pPr>
              <a:endParaRPr/>
            </a:p>
          </p:txBody>
        </p:sp>
      </p:grpSp>
      <p:grpSp>
        <p:nvGrpSpPr>
          <p:cNvPr id="25" name="Group 25"/>
          <p:cNvGrpSpPr/>
          <p:nvPr/>
        </p:nvGrpSpPr>
        <p:grpSpPr>
          <a:xfrm>
            <a:off x="10838495" y="-146598"/>
            <a:ext cx="2075910" cy="2215764"/>
            <a:chOff x="0" y="0"/>
            <a:chExt cx="571123" cy="609600"/>
          </a:xfrm>
        </p:grpSpPr>
        <p:sp>
          <p:nvSpPr>
            <p:cNvPr id="26" name="Freeform 26"/>
            <p:cNvSpPr/>
            <p:nvPr/>
          </p:nvSpPr>
          <p:spPr>
            <a:xfrm>
              <a:off x="0" y="0"/>
              <a:ext cx="571123" cy="609600"/>
            </a:xfrm>
            <a:custGeom>
              <a:avLst/>
              <a:gdLst/>
              <a:ahLst/>
              <a:cxnLst/>
              <a:rect l="l" t="t" r="r" b="b"/>
              <a:pathLst>
                <a:path w="571123" h="609600">
                  <a:moveTo>
                    <a:pt x="203200" y="0"/>
                  </a:moveTo>
                  <a:lnTo>
                    <a:pt x="571123" y="0"/>
                  </a:lnTo>
                  <a:lnTo>
                    <a:pt x="367923" y="609600"/>
                  </a:lnTo>
                  <a:lnTo>
                    <a:pt x="0" y="609600"/>
                  </a:lnTo>
                  <a:lnTo>
                    <a:pt x="203200" y="0"/>
                  </a:lnTo>
                  <a:close/>
                </a:path>
              </a:pathLst>
            </a:custGeom>
            <a:solidFill>
              <a:srgbClr val="A00E12"/>
            </a:solidFill>
          </p:spPr>
        </p:sp>
        <p:sp>
          <p:nvSpPr>
            <p:cNvPr id="27" name="TextBox 27"/>
            <p:cNvSpPr txBox="1"/>
            <p:nvPr/>
          </p:nvSpPr>
          <p:spPr>
            <a:xfrm>
              <a:off x="101600" y="-19050"/>
              <a:ext cx="367923" cy="628650"/>
            </a:xfrm>
            <a:prstGeom prst="rect">
              <a:avLst/>
            </a:prstGeom>
          </p:spPr>
          <p:txBody>
            <a:bodyPr lIns="29219" tIns="29219" rIns="29219" bIns="29219" rtlCol="0" anchor="ctr"/>
            <a:lstStyle/>
            <a:p>
              <a:pPr algn="ctr">
                <a:lnSpc>
                  <a:spcPts val="1529"/>
                </a:lnSpc>
              </a:pPr>
              <a:endParaRPr/>
            </a:p>
          </p:txBody>
        </p:sp>
      </p:grpSp>
      <p:sp>
        <p:nvSpPr>
          <p:cNvPr id="28" name="Freeform 28"/>
          <p:cNvSpPr/>
          <p:nvPr/>
        </p:nvSpPr>
        <p:spPr>
          <a:xfrm rot="-4305778">
            <a:off x="10401888" y="346603"/>
            <a:ext cx="2149195" cy="196566"/>
          </a:xfrm>
          <a:custGeom>
            <a:avLst/>
            <a:gdLst/>
            <a:ahLst/>
            <a:cxnLst/>
            <a:rect l="l" t="t" r="r" b="b"/>
            <a:pathLst>
              <a:path w="2149195" h="196566">
                <a:moveTo>
                  <a:pt x="0" y="0"/>
                </a:moveTo>
                <a:lnTo>
                  <a:pt x="2149195" y="0"/>
                </a:lnTo>
                <a:lnTo>
                  <a:pt x="2149195" y="196566"/>
                </a:lnTo>
                <a:lnTo>
                  <a:pt x="0" y="196566"/>
                </a:lnTo>
                <a:lnTo>
                  <a:pt x="0" y="0"/>
                </a:lnTo>
                <a:close/>
              </a:path>
            </a:pathLst>
          </a:custGeom>
          <a:blipFill>
            <a:blip r:embed="rId6"/>
            <a:stretch>
              <a:fillRect t="-3301" b="-3301"/>
            </a:stretch>
          </a:blipFill>
        </p:spPr>
      </p:sp>
      <p:sp>
        <p:nvSpPr>
          <p:cNvPr id="29" name="Freeform 29"/>
          <p:cNvSpPr/>
          <p:nvPr/>
        </p:nvSpPr>
        <p:spPr>
          <a:xfrm rot="-6514845">
            <a:off x="10641530" y="9870521"/>
            <a:ext cx="2016061" cy="196566"/>
          </a:xfrm>
          <a:custGeom>
            <a:avLst/>
            <a:gdLst/>
            <a:ahLst/>
            <a:cxnLst/>
            <a:rect l="l" t="t" r="r" b="b"/>
            <a:pathLst>
              <a:path w="2016061" h="196566">
                <a:moveTo>
                  <a:pt x="0" y="0"/>
                </a:moveTo>
                <a:lnTo>
                  <a:pt x="2016061" y="0"/>
                </a:lnTo>
                <a:lnTo>
                  <a:pt x="2016061" y="196566"/>
                </a:lnTo>
                <a:lnTo>
                  <a:pt x="0" y="196566"/>
                </a:lnTo>
                <a:lnTo>
                  <a:pt x="0" y="0"/>
                </a:lnTo>
                <a:close/>
              </a:path>
            </a:pathLst>
          </a:custGeom>
          <a:blipFill>
            <a:blip r:embed="rId6"/>
            <a:stretch>
              <a:fillRect/>
            </a:stretch>
          </a:blipFill>
        </p:spPr>
      </p:sp>
      <p:grpSp>
        <p:nvGrpSpPr>
          <p:cNvPr id="30" name="Group 30"/>
          <p:cNvGrpSpPr/>
          <p:nvPr/>
        </p:nvGrpSpPr>
        <p:grpSpPr>
          <a:xfrm>
            <a:off x="10506421" y="-386193"/>
            <a:ext cx="1157741" cy="1746632"/>
            <a:chOff x="0" y="0"/>
            <a:chExt cx="812800" cy="1226236"/>
          </a:xfrm>
        </p:grpSpPr>
        <p:sp>
          <p:nvSpPr>
            <p:cNvPr id="31" name="Freeform 31"/>
            <p:cNvSpPr/>
            <p:nvPr/>
          </p:nvSpPr>
          <p:spPr>
            <a:xfrm>
              <a:off x="0" y="0"/>
              <a:ext cx="812800" cy="1226236"/>
            </a:xfrm>
            <a:custGeom>
              <a:avLst/>
              <a:gdLst/>
              <a:ahLst/>
              <a:cxnLst/>
              <a:rect l="l" t="t" r="r" b="b"/>
              <a:pathLst>
                <a:path w="812800" h="1226236">
                  <a:moveTo>
                    <a:pt x="406400" y="1226236"/>
                  </a:moveTo>
                  <a:lnTo>
                    <a:pt x="812800" y="0"/>
                  </a:lnTo>
                  <a:lnTo>
                    <a:pt x="0" y="0"/>
                  </a:lnTo>
                  <a:lnTo>
                    <a:pt x="406400" y="1226236"/>
                  </a:lnTo>
                  <a:close/>
                </a:path>
              </a:pathLst>
            </a:custGeom>
            <a:solidFill>
              <a:srgbClr val="A00E12"/>
            </a:solidFill>
          </p:spPr>
        </p:sp>
        <p:sp>
          <p:nvSpPr>
            <p:cNvPr id="32" name="TextBox 32"/>
            <p:cNvSpPr txBox="1"/>
            <p:nvPr/>
          </p:nvSpPr>
          <p:spPr>
            <a:xfrm>
              <a:off x="127000" y="68538"/>
              <a:ext cx="558800" cy="588374"/>
            </a:xfrm>
            <a:prstGeom prst="rect">
              <a:avLst/>
            </a:prstGeom>
          </p:spPr>
          <p:txBody>
            <a:bodyPr lIns="29219" tIns="29219" rIns="29219" bIns="29219" rtlCol="0" anchor="ctr"/>
            <a:lstStyle/>
            <a:p>
              <a:pPr algn="ctr">
                <a:lnSpc>
                  <a:spcPts val="1529"/>
                </a:lnSpc>
              </a:pPr>
              <a:endParaRPr/>
            </a:p>
          </p:txBody>
        </p:sp>
      </p:grpSp>
      <p:grpSp>
        <p:nvGrpSpPr>
          <p:cNvPr id="33" name="Group 33"/>
          <p:cNvGrpSpPr/>
          <p:nvPr/>
        </p:nvGrpSpPr>
        <p:grpSpPr>
          <a:xfrm>
            <a:off x="9210675" y="-868236"/>
            <a:ext cx="1748125" cy="4411835"/>
            <a:chOff x="0" y="0"/>
            <a:chExt cx="812800" cy="2051306"/>
          </a:xfrm>
        </p:grpSpPr>
        <p:sp>
          <p:nvSpPr>
            <p:cNvPr id="34" name="Freeform 34"/>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35" name="TextBox 35"/>
            <p:cNvSpPr txBox="1"/>
            <p:nvPr/>
          </p:nvSpPr>
          <p:spPr>
            <a:xfrm>
              <a:off x="139700" y="333518"/>
              <a:ext cx="533400" cy="1365219"/>
            </a:xfrm>
            <a:prstGeom prst="rect">
              <a:avLst/>
            </a:prstGeom>
          </p:spPr>
          <p:txBody>
            <a:bodyPr lIns="29219" tIns="29219" rIns="29219" bIns="29219" rtlCol="0" anchor="ctr"/>
            <a:lstStyle/>
            <a:p>
              <a:pPr algn="ctr">
                <a:lnSpc>
                  <a:spcPts val="1529"/>
                </a:lnSpc>
              </a:pPr>
              <a:endParaRPr/>
            </a:p>
          </p:txBody>
        </p:sp>
      </p:grpSp>
      <p:grpSp>
        <p:nvGrpSpPr>
          <p:cNvPr id="36" name="Group 36"/>
          <p:cNvGrpSpPr/>
          <p:nvPr/>
        </p:nvGrpSpPr>
        <p:grpSpPr>
          <a:xfrm>
            <a:off x="9279155" y="6743401"/>
            <a:ext cx="1748125" cy="4411835"/>
            <a:chOff x="0" y="0"/>
            <a:chExt cx="812800" cy="2051306"/>
          </a:xfrm>
        </p:grpSpPr>
        <p:sp>
          <p:nvSpPr>
            <p:cNvPr id="37" name="Freeform 37"/>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38" name="TextBox 38"/>
            <p:cNvSpPr txBox="1"/>
            <p:nvPr/>
          </p:nvSpPr>
          <p:spPr>
            <a:xfrm>
              <a:off x="139700" y="333518"/>
              <a:ext cx="533400" cy="1365219"/>
            </a:xfrm>
            <a:prstGeom prst="rect">
              <a:avLst/>
            </a:prstGeom>
          </p:spPr>
          <p:txBody>
            <a:bodyPr lIns="29219" tIns="29219" rIns="29219" bIns="29219" rtlCol="0" anchor="ctr"/>
            <a:lstStyle/>
            <a:p>
              <a:pPr algn="ctr">
                <a:lnSpc>
                  <a:spcPts val="1529"/>
                </a:lnSpc>
              </a:pPr>
              <a:endParaRPr/>
            </a:p>
          </p:txBody>
        </p:sp>
      </p:grpSp>
      <p:sp>
        <p:nvSpPr>
          <p:cNvPr id="39" name="Freeform 39"/>
          <p:cNvSpPr/>
          <p:nvPr/>
        </p:nvSpPr>
        <p:spPr>
          <a:xfrm>
            <a:off x="519618" y="615321"/>
            <a:ext cx="5628283" cy="1340951"/>
          </a:xfrm>
          <a:custGeom>
            <a:avLst/>
            <a:gdLst/>
            <a:ahLst/>
            <a:cxnLst/>
            <a:rect l="l" t="t" r="r" b="b"/>
            <a:pathLst>
              <a:path w="5628283" h="1340951">
                <a:moveTo>
                  <a:pt x="0" y="0"/>
                </a:moveTo>
                <a:lnTo>
                  <a:pt x="5628283" y="0"/>
                </a:lnTo>
                <a:lnTo>
                  <a:pt x="5628283" y="1340951"/>
                </a:lnTo>
                <a:lnTo>
                  <a:pt x="0" y="1340951"/>
                </a:lnTo>
                <a:lnTo>
                  <a:pt x="0" y="0"/>
                </a:lnTo>
                <a:close/>
              </a:path>
            </a:pathLst>
          </a:custGeom>
          <a:blipFill>
            <a:blip r:embed="rId7"/>
            <a:stretch>
              <a:fillRect r="-1018"/>
            </a:stretch>
          </a:blipFill>
        </p:spPr>
      </p:sp>
      <p:sp>
        <p:nvSpPr>
          <p:cNvPr id="40" name="TextBox 40"/>
          <p:cNvSpPr txBox="1"/>
          <p:nvPr/>
        </p:nvSpPr>
        <p:spPr>
          <a:xfrm>
            <a:off x="1028700" y="4663605"/>
            <a:ext cx="6609625" cy="904875"/>
          </a:xfrm>
          <a:prstGeom prst="rect">
            <a:avLst/>
          </a:prstGeom>
        </p:spPr>
        <p:txBody>
          <a:bodyPr lIns="0" tIns="0" rIns="0" bIns="0" rtlCol="0" anchor="t">
            <a:spAutoFit/>
          </a:bodyPr>
          <a:lstStyle/>
          <a:p>
            <a:pPr>
              <a:lnSpc>
                <a:spcPts val="7187"/>
              </a:lnSpc>
            </a:pPr>
            <a:r>
              <a:rPr lang="en-US" sz="5989">
                <a:solidFill>
                  <a:srgbClr val="000000"/>
                </a:solidFill>
                <a:latin typeface="Montserrat Bold"/>
              </a:rPr>
              <a:t>THANK YOU</a:t>
            </a:r>
          </a:p>
        </p:txBody>
      </p:sp>
      <p:grpSp>
        <p:nvGrpSpPr>
          <p:cNvPr id="41" name="Group 41"/>
          <p:cNvGrpSpPr/>
          <p:nvPr/>
        </p:nvGrpSpPr>
        <p:grpSpPr>
          <a:xfrm>
            <a:off x="-379317" y="8757394"/>
            <a:ext cx="8326175" cy="1001811"/>
            <a:chOff x="0" y="0"/>
            <a:chExt cx="2879429" cy="346455"/>
          </a:xfrm>
        </p:grpSpPr>
        <p:sp>
          <p:nvSpPr>
            <p:cNvPr id="42" name="Freeform 42"/>
            <p:cNvSpPr/>
            <p:nvPr/>
          </p:nvSpPr>
          <p:spPr>
            <a:xfrm>
              <a:off x="0" y="0"/>
              <a:ext cx="2879429" cy="346455"/>
            </a:xfrm>
            <a:custGeom>
              <a:avLst/>
              <a:gdLst/>
              <a:ahLst/>
              <a:cxnLst/>
              <a:rect l="l" t="t" r="r" b="b"/>
              <a:pathLst>
                <a:path w="2879429" h="346455">
                  <a:moveTo>
                    <a:pt x="0" y="0"/>
                  </a:moveTo>
                  <a:lnTo>
                    <a:pt x="2879429" y="0"/>
                  </a:lnTo>
                  <a:lnTo>
                    <a:pt x="2879429" y="346455"/>
                  </a:lnTo>
                  <a:lnTo>
                    <a:pt x="0" y="346455"/>
                  </a:lnTo>
                  <a:close/>
                </a:path>
              </a:pathLst>
            </a:custGeom>
            <a:solidFill>
              <a:srgbClr val="A00E12"/>
            </a:solidFill>
          </p:spPr>
        </p:sp>
        <p:sp>
          <p:nvSpPr>
            <p:cNvPr id="43" name="TextBox 43"/>
            <p:cNvSpPr txBox="1"/>
            <p:nvPr/>
          </p:nvSpPr>
          <p:spPr>
            <a:xfrm>
              <a:off x="0" y="-9525"/>
              <a:ext cx="2879429" cy="355980"/>
            </a:xfrm>
            <a:prstGeom prst="rect">
              <a:avLst/>
            </a:prstGeom>
          </p:spPr>
          <p:txBody>
            <a:bodyPr lIns="30340" tIns="30340" rIns="30340" bIns="30340" rtlCol="0" anchor="ctr"/>
            <a:lstStyle/>
            <a:p>
              <a:pPr algn="ctr">
                <a:lnSpc>
                  <a:spcPts val="1588"/>
                </a:lnSpc>
              </a:pPr>
              <a:endParaRPr/>
            </a:p>
          </p:txBody>
        </p:sp>
      </p:grpSp>
      <p:sp>
        <p:nvSpPr>
          <p:cNvPr id="44" name="TextBox 44"/>
          <p:cNvSpPr txBox="1"/>
          <p:nvPr/>
        </p:nvSpPr>
        <p:spPr>
          <a:xfrm>
            <a:off x="672849" y="9068099"/>
            <a:ext cx="4056479" cy="342303"/>
          </a:xfrm>
          <a:prstGeom prst="rect">
            <a:avLst/>
          </a:prstGeom>
        </p:spPr>
        <p:txBody>
          <a:bodyPr lIns="0" tIns="0" rIns="0" bIns="0" rtlCol="0" anchor="t">
            <a:spAutoFit/>
          </a:bodyPr>
          <a:lstStyle/>
          <a:p>
            <a:pPr>
              <a:lnSpc>
                <a:spcPts val="2824"/>
              </a:lnSpc>
              <a:spcBef>
                <a:spcPct val="0"/>
              </a:spcBef>
            </a:pPr>
            <a:r>
              <a:rPr lang="en-US" sz="2017" spc="52">
                <a:solidFill>
                  <a:srgbClr val="FFFFFF"/>
                </a:solidFill>
                <a:latin typeface="Montserrat Medium"/>
              </a:rPr>
              <a:t>www.canadian-tr.org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05009" y="-117250"/>
            <a:ext cx="7164952" cy="10565421"/>
            <a:chOff x="0" y="0"/>
            <a:chExt cx="9553269" cy="14087228"/>
          </a:xfrm>
        </p:grpSpPr>
        <p:pic>
          <p:nvPicPr>
            <p:cNvPr id="3" name="Picture 3"/>
            <p:cNvPicPr>
              <a:picLocks noChangeAspect="1"/>
            </p:cNvPicPr>
            <p:nvPr/>
          </p:nvPicPr>
          <p:blipFill>
            <a:blip r:embed="rId2">
              <a:alphaModFix amt="50000"/>
            </a:blip>
            <a:srcRect t="12630" b="33624"/>
            <a:stretch>
              <a:fillRect/>
            </a:stretch>
          </p:blipFill>
          <p:spPr>
            <a:xfrm>
              <a:off x="0" y="0"/>
              <a:ext cx="9553269" cy="3423979"/>
            </a:xfrm>
            <a:prstGeom prst="rect">
              <a:avLst/>
            </a:prstGeom>
          </p:spPr>
        </p:pic>
        <p:pic>
          <p:nvPicPr>
            <p:cNvPr id="4" name="Picture 4"/>
            <p:cNvPicPr>
              <a:picLocks noChangeAspect="1"/>
            </p:cNvPicPr>
            <p:nvPr/>
          </p:nvPicPr>
          <p:blipFill>
            <a:blip r:embed="rId3">
              <a:alphaModFix amt="50000"/>
            </a:blip>
            <a:srcRect t="24135" b="22103"/>
            <a:stretch>
              <a:fillRect/>
            </a:stretch>
          </p:blipFill>
          <p:spPr>
            <a:xfrm>
              <a:off x="0" y="3554416"/>
              <a:ext cx="9553269" cy="3423979"/>
            </a:xfrm>
            <a:prstGeom prst="rect">
              <a:avLst/>
            </a:prstGeom>
          </p:spPr>
        </p:pic>
        <p:pic>
          <p:nvPicPr>
            <p:cNvPr id="5" name="Picture 5"/>
            <p:cNvPicPr>
              <a:picLocks noChangeAspect="1"/>
            </p:cNvPicPr>
            <p:nvPr/>
          </p:nvPicPr>
          <p:blipFill>
            <a:blip r:embed="rId4">
              <a:alphaModFix amt="50000"/>
            </a:blip>
            <a:srcRect t="19732" b="26506"/>
            <a:stretch>
              <a:fillRect/>
            </a:stretch>
          </p:blipFill>
          <p:spPr>
            <a:xfrm>
              <a:off x="0" y="7108833"/>
              <a:ext cx="9553269" cy="3423979"/>
            </a:xfrm>
            <a:prstGeom prst="rect">
              <a:avLst/>
            </a:prstGeom>
          </p:spPr>
        </p:pic>
        <p:pic>
          <p:nvPicPr>
            <p:cNvPr id="6" name="Picture 6"/>
            <p:cNvPicPr>
              <a:picLocks noChangeAspect="1"/>
            </p:cNvPicPr>
            <p:nvPr/>
          </p:nvPicPr>
          <p:blipFill>
            <a:blip r:embed="rId5">
              <a:alphaModFix amt="50000"/>
            </a:blip>
            <a:srcRect t="24129" b="22176"/>
            <a:stretch>
              <a:fillRect/>
            </a:stretch>
          </p:blipFill>
          <p:spPr>
            <a:xfrm>
              <a:off x="0" y="10663249"/>
              <a:ext cx="9553269" cy="3423979"/>
            </a:xfrm>
            <a:prstGeom prst="rect">
              <a:avLst/>
            </a:prstGeom>
          </p:spPr>
        </p:pic>
      </p:grpSp>
      <p:grpSp>
        <p:nvGrpSpPr>
          <p:cNvPr id="7" name="Group 7"/>
          <p:cNvGrpSpPr/>
          <p:nvPr/>
        </p:nvGrpSpPr>
        <p:grpSpPr>
          <a:xfrm rot="1135561">
            <a:off x="17505608" y="-257455"/>
            <a:ext cx="1425087" cy="5977615"/>
            <a:chOff x="0" y="0"/>
            <a:chExt cx="365441" cy="1532864"/>
          </a:xfrm>
        </p:grpSpPr>
        <p:sp>
          <p:nvSpPr>
            <p:cNvPr id="8" name="Freeform 8"/>
            <p:cNvSpPr/>
            <p:nvPr/>
          </p:nvSpPr>
          <p:spPr>
            <a:xfrm>
              <a:off x="0" y="0"/>
              <a:ext cx="365441" cy="1532864"/>
            </a:xfrm>
            <a:custGeom>
              <a:avLst/>
              <a:gdLst/>
              <a:ahLst/>
              <a:cxnLst/>
              <a:rect l="l" t="t" r="r" b="b"/>
              <a:pathLst>
                <a:path w="365441" h="1532864">
                  <a:moveTo>
                    <a:pt x="0" y="0"/>
                  </a:moveTo>
                  <a:lnTo>
                    <a:pt x="365441" y="0"/>
                  </a:lnTo>
                  <a:lnTo>
                    <a:pt x="365441" y="1532864"/>
                  </a:lnTo>
                  <a:lnTo>
                    <a:pt x="0" y="1532864"/>
                  </a:lnTo>
                  <a:close/>
                </a:path>
              </a:pathLst>
            </a:custGeom>
            <a:solidFill>
              <a:srgbClr val="A00E12"/>
            </a:solidFill>
          </p:spPr>
        </p:sp>
        <p:sp>
          <p:nvSpPr>
            <p:cNvPr id="9" name="TextBox 9"/>
            <p:cNvSpPr txBox="1"/>
            <p:nvPr/>
          </p:nvSpPr>
          <p:spPr>
            <a:xfrm>
              <a:off x="0" y="-19050"/>
              <a:ext cx="365441" cy="1551914"/>
            </a:xfrm>
            <a:prstGeom prst="rect">
              <a:avLst/>
            </a:prstGeom>
          </p:spPr>
          <p:txBody>
            <a:bodyPr lIns="29219" tIns="29219" rIns="29219" bIns="29219" rtlCol="0" anchor="ctr"/>
            <a:lstStyle/>
            <a:p>
              <a:pPr algn="ctr">
                <a:lnSpc>
                  <a:spcPts val="1529"/>
                </a:lnSpc>
              </a:pPr>
              <a:endParaRPr/>
            </a:p>
          </p:txBody>
        </p:sp>
      </p:grpSp>
      <p:grpSp>
        <p:nvGrpSpPr>
          <p:cNvPr id="10" name="Group 10"/>
          <p:cNvGrpSpPr/>
          <p:nvPr/>
        </p:nvGrpSpPr>
        <p:grpSpPr>
          <a:xfrm rot="-1222398">
            <a:off x="17399785" y="4935458"/>
            <a:ext cx="1425087" cy="4939790"/>
            <a:chOff x="0" y="0"/>
            <a:chExt cx="365441" cy="1266730"/>
          </a:xfrm>
        </p:grpSpPr>
        <p:sp>
          <p:nvSpPr>
            <p:cNvPr id="11" name="Freeform 11"/>
            <p:cNvSpPr/>
            <p:nvPr/>
          </p:nvSpPr>
          <p:spPr>
            <a:xfrm>
              <a:off x="0" y="0"/>
              <a:ext cx="365441" cy="1266730"/>
            </a:xfrm>
            <a:custGeom>
              <a:avLst/>
              <a:gdLst/>
              <a:ahLst/>
              <a:cxnLst/>
              <a:rect l="l" t="t" r="r" b="b"/>
              <a:pathLst>
                <a:path w="365441" h="1266730">
                  <a:moveTo>
                    <a:pt x="0" y="0"/>
                  </a:moveTo>
                  <a:lnTo>
                    <a:pt x="365441" y="0"/>
                  </a:lnTo>
                  <a:lnTo>
                    <a:pt x="365441" y="1266730"/>
                  </a:lnTo>
                  <a:lnTo>
                    <a:pt x="0" y="1266730"/>
                  </a:lnTo>
                  <a:close/>
                </a:path>
              </a:pathLst>
            </a:custGeom>
            <a:solidFill>
              <a:srgbClr val="A00E12"/>
            </a:solidFill>
          </p:spPr>
        </p:sp>
        <p:sp>
          <p:nvSpPr>
            <p:cNvPr id="12" name="TextBox 12"/>
            <p:cNvSpPr txBox="1"/>
            <p:nvPr/>
          </p:nvSpPr>
          <p:spPr>
            <a:xfrm>
              <a:off x="0" y="-19050"/>
              <a:ext cx="365441" cy="1285780"/>
            </a:xfrm>
            <a:prstGeom prst="rect">
              <a:avLst/>
            </a:prstGeom>
          </p:spPr>
          <p:txBody>
            <a:bodyPr lIns="29219" tIns="29219" rIns="29219" bIns="29219" rtlCol="0" anchor="ctr"/>
            <a:lstStyle/>
            <a:p>
              <a:pPr algn="ctr">
                <a:lnSpc>
                  <a:spcPts val="1529"/>
                </a:lnSpc>
              </a:pPr>
              <a:endParaRPr/>
            </a:p>
          </p:txBody>
        </p:sp>
      </p:grpSp>
      <p:grpSp>
        <p:nvGrpSpPr>
          <p:cNvPr id="13" name="Group 13"/>
          <p:cNvGrpSpPr/>
          <p:nvPr/>
        </p:nvGrpSpPr>
        <p:grpSpPr>
          <a:xfrm rot="1135561">
            <a:off x="10331102" y="1732428"/>
            <a:ext cx="1287591" cy="3728011"/>
            <a:chOff x="0" y="0"/>
            <a:chExt cx="554765" cy="1606231"/>
          </a:xfrm>
        </p:grpSpPr>
        <p:sp>
          <p:nvSpPr>
            <p:cNvPr id="14" name="Freeform 14"/>
            <p:cNvSpPr/>
            <p:nvPr/>
          </p:nvSpPr>
          <p:spPr>
            <a:xfrm>
              <a:off x="0" y="0"/>
              <a:ext cx="554765" cy="1606231"/>
            </a:xfrm>
            <a:custGeom>
              <a:avLst/>
              <a:gdLst/>
              <a:ahLst/>
              <a:cxnLst/>
              <a:rect l="l" t="t" r="r" b="b"/>
              <a:pathLst>
                <a:path w="554765" h="1606231">
                  <a:moveTo>
                    <a:pt x="0" y="0"/>
                  </a:moveTo>
                  <a:lnTo>
                    <a:pt x="554765" y="0"/>
                  </a:lnTo>
                  <a:lnTo>
                    <a:pt x="554765" y="1606231"/>
                  </a:lnTo>
                  <a:lnTo>
                    <a:pt x="0" y="1606231"/>
                  </a:lnTo>
                  <a:close/>
                </a:path>
              </a:pathLst>
            </a:custGeom>
            <a:solidFill>
              <a:srgbClr val="A00E12"/>
            </a:solidFill>
          </p:spPr>
        </p:sp>
        <p:sp>
          <p:nvSpPr>
            <p:cNvPr id="15" name="TextBox 15"/>
            <p:cNvSpPr txBox="1"/>
            <p:nvPr/>
          </p:nvSpPr>
          <p:spPr>
            <a:xfrm>
              <a:off x="0" y="-19050"/>
              <a:ext cx="554765" cy="1625281"/>
            </a:xfrm>
            <a:prstGeom prst="rect">
              <a:avLst/>
            </a:prstGeom>
          </p:spPr>
          <p:txBody>
            <a:bodyPr lIns="29219" tIns="29219" rIns="29219" bIns="29219" rtlCol="0" anchor="ctr"/>
            <a:lstStyle/>
            <a:p>
              <a:pPr algn="ctr">
                <a:lnSpc>
                  <a:spcPts val="1529"/>
                </a:lnSpc>
              </a:pPr>
              <a:endParaRPr/>
            </a:p>
          </p:txBody>
        </p:sp>
      </p:grpSp>
      <p:grpSp>
        <p:nvGrpSpPr>
          <p:cNvPr id="16" name="Group 16"/>
          <p:cNvGrpSpPr/>
          <p:nvPr/>
        </p:nvGrpSpPr>
        <p:grpSpPr>
          <a:xfrm rot="-1222398">
            <a:off x="10356576" y="4808950"/>
            <a:ext cx="1319699" cy="3704747"/>
            <a:chOff x="0" y="0"/>
            <a:chExt cx="568599" cy="1596207"/>
          </a:xfrm>
        </p:grpSpPr>
        <p:sp>
          <p:nvSpPr>
            <p:cNvPr id="17" name="Freeform 17"/>
            <p:cNvSpPr/>
            <p:nvPr/>
          </p:nvSpPr>
          <p:spPr>
            <a:xfrm>
              <a:off x="0" y="0"/>
              <a:ext cx="568599" cy="1596207"/>
            </a:xfrm>
            <a:custGeom>
              <a:avLst/>
              <a:gdLst/>
              <a:ahLst/>
              <a:cxnLst/>
              <a:rect l="l" t="t" r="r" b="b"/>
              <a:pathLst>
                <a:path w="568599" h="1596207">
                  <a:moveTo>
                    <a:pt x="0" y="0"/>
                  </a:moveTo>
                  <a:lnTo>
                    <a:pt x="568599" y="0"/>
                  </a:lnTo>
                  <a:lnTo>
                    <a:pt x="568599" y="1596207"/>
                  </a:lnTo>
                  <a:lnTo>
                    <a:pt x="0" y="1596207"/>
                  </a:lnTo>
                  <a:close/>
                </a:path>
              </a:pathLst>
            </a:custGeom>
            <a:solidFill>
              <a:srgbClr val="A00E12"/>
            </a:solidFill>
          </p:spPr>
        </p:sp>
        <p:sp>
          <p:nvSpPr>
            <p:cNvPr id="18" name="TextBox 18"/>
            <p:cNvSpPr txBox="1"/>
            <p:nvPr/>
          </p:nvSpPr>
          <p:spPr>
            <a:xfrm>
              <a:off x="0" y="-19050"/>
              <a:ext cx="568599" cy="1615257"/>
            </a:xfrm>
            <a:prstGeom prst="rect">
              <a:avLst/>
            </a:prstGeom>
          </p:spPr>
          <p:txBody>
            <a:bodyPr lIns="29219" tIns="29219" rIns="29219" bIns="29219" rtlCol="0" anchor="ctr"/>
            <a:lstStyle/>
            <a:p>
              <a:pPr algn="ctr">
                <a:lnSpc>
                  <a:spcPts val="1529"/>
                </a:lnSpc>
              </a:pPr>
              <a:endParaRPr/>
            </a:p>
          </p:txBody>
        </p:sp>
      </p:grpSp>
      <p:grpSp>
        <p:nvGrpSpPr>
          <p:cNvPr id="19" name="Group 19"/>
          <p:cNvGrpSpPr/>
          <p:nvPr/>
        </p:nvGrpSpPr>
        <p:grpSpPr>
          <a:xfrm>
            <a:off x="10828970" y="7999830"/>
            <a:ext cx="2147300" cy="2448341"/>
            <a:chOff x="0" y="0"/>
            <a:chExt cx="571817" cy="651983"/>
          </a:xfrm>
        </p:grpSpPr>
        <p:sp>
          <p:nvSpPr>
            <p:cNvPr id="20" name="Freeform 20"/>
            <p:cNvSpPr/>
            <p:nvPr/>
          </p:nvSpPr>
          <p:spPr>
            <a:xfrm>
              <a:off x="0" y="0"/>
              <a:ext cx="571817" cy="651983"/>
            </a:xfrm>
            <a:custGeom>
              <a:avLst/>
              <a:gdLst/>
              <a:ahLst/>
              <a:cxnLst/>
              <a:rect l="l" t="t" r="r" b="b"/>
              <a:pathLst>
                <a:path w="571817" h="651983">
                  <a:moveTo>
                    <a:pt x="368617" y="0"/>
                  </a:moveTo>
                  <a:lnTo>
                    <a:pt x="0" y="0"/>
                  </a:lnTo>
                  <a:lnTo>
                    <a:pt x="203200" y="651983"/>
                  </a:lnTo>
                  <a:lnTo>
                    <a:pt x="571817" y="651983"/>
                  </a:lnTo>
                  <a:lnTo>
                    <a:pt x="368617" y="0"/>
                  </a:lnTo>
                  <a:close/>
                </a:path>
              </a:pathLst>
            </a:custGeom>
            <a:solidFill>
              <a:srgbClr val="A00E12"/>
            </a:solidFill>
          </p:spPr>
        </p:sp>
        <p:sp>
          <p:nvSpPr>
            <p:cNvPr id="21" name="TextBox 21"/>
            <p:cNvSpPr txBox="1"/>
            <p:nvPr/>
          </p:nvSpPr>
          <p:spPr>
            <a:xfrm>
              <a:off x="101600" y="-19050"/>
              <a:ext cx="368617" cy="671033"/>
            </a:xfrm>
            <a:prstGeom prst="rect">
              <a:avLst/>
            </a:prstGeom>
          </p:spPr>
          <p:txBody>
            <a:bodyPr lIns="29219" tIns="29219" rIns="29219" bIns="29219" rtlCol="0" anchor="ctr"/>
            <a:lstStyle/>
            <a:p>
              <a:pPr algn="ctr">
                <a:lnSpc>
                  <a:spcPts val="1529"/>
                </a:lnSpc>
                <a:spcBef>
                  <a:spcPct val="0"/>
                </a:spcBef>
              </a:pPr>
              <a:endParaRPr/>
            </a:p>
          </p:txBody>
        </p:sp>
      </p:grpSp>
      <p:grpSp>
        <p:nvGrpSpPr>
          <p:cNvPr id="22" name="Group 22"/>
          <p:cNvGrpSpPr/>
          <p:nvPr/>
        </p:nvGrpSpPr>
        <p:grpSpPr>
          <a:xfrm rot="-10800000">
            <a:off x="10462346" y="8754714"/>
            <a:ext cx="1285325" cy="2001478"/>
            <a:chOff x="0" y="0"/>
            <a:chExt cx="812800" cy="1265673"/>
          </a:xfrm>
        </p:grpSpPr>
        <p:sp>
          <p:nvSpPr>
            <p:cNvPr id="23" name="Freeform 23"/>
            <p:cNvSpPr/>
            <p:nvPr/>
          </p:nvSpPr>
          <p:spPr>
            <a:xfrm>
              <a:off x="0" y="0"/>
              <a:ext cx="812800" cy="1265673"/>
            </a:xfrm>
            <a:custGeom>
              <a:avLst/>
              <a:gdLst/>
              <a:ahLst/>
              <a:cxnLst/>
              <a:rect l="l" t="t" r="r" b="b"/>
              <a:pathLst>
                <a:path w="812800" h="1265673">
                  <a:moveTo>
                    <a:pt x="406400" y="1265673"/>
                  </a:moveTo>
                  <a:lnTo>
                    <a:pt x="812800" y="0"/>
                  </a:lnTo>
                  <a:lnTo>
                    <a:pt x="0" y="0"/>
                  </a:lnTo>
                  <a:lnTo>
                    <a:pt x="406400" y="1265673"/>
                  </a:lnTo>
                  <a:close/>
                </a:path>
              </a:pathLst>
            </a:custGeom>
            <a:solidFill>
              <a:srgbClr val="A00E12"/>
            </a:solidFill>
          </p:spPr>
        </p:sp>
        <p:sp>
          <p:nvSpPr>
            <p:cNvPr id="24" name="TextBox 24"/>
            <p:cNvSpPr txBox="1"/>
            <p:nvPr/>
          </p:nvSpPr>
          <p:spPr>
            <a:xfrm>
              <a:off x="127000" y="71355"/>
              <a:ext cx="558800" cy="606684"/>
            </a:xfrm>
            <a:prstGeom prst="rect">
              <a:avLst/>
            </a:prstGeom>
          </p:spPr>
          <p:txBody>
            <a:bodyPr lIns="29219" tIns="29219" rIns="29219" bIns="29219" rtlCol="0" anchor="ctr"/>
            <a:lstStyle/>
            <a:p>
              <a:pPr algn="ctr">
                <a:lnSpc>
                  <a:spcPts val="1529"/>
                </a:lnSpc>
              </a:pPr>
              <a:endParaRPr/>
            </a:p>
          </p:txBody>
        </p:sp>
      </p:grpSp>
      <p:grpSp>
        <p:nvGrpSpPr>
          <p:cNvPr id="25" name="Group 25"/>
          <p:cNvGrpSpPr/>
          <p:nvPr/>
        </p:nvGrpSpPr>
        <p:grpSpPr>
          <a:xfrm>
            <a:off x="10828970" y="-146598"/>
            <a:ext cx="2075910" cy="2215764"/>
            <a:chOff x="0" y="0"/>
            <a:chExt cx="571123" cy="609600"/>
          </a:xfrm>
        </p:grpSpPr>
        <p:sp>
          <p:nvSpPr>
            <p:cNvPr id="26" name="Freeform 26"/>
            <p:cNvSpPr/>
            <p:nvPr/>
          </p:nvSpPr>
          <p:spPr>
            <a:xfrm>
              <a:off x="0" y="0"/>
              <a:ext cx="571123" cy="609600"/>
            </a:xfrm>
            <a:custGeom>
              <a:avLst/>
              <a:gdLst/>
              <a:ahLst/>
              <a:cxnLst/>
              <a:rect l="l" t="t" r="r" b="b"/>
              <a:pathLst>
                <a:path w="571123" h="609600">
                  <a:moveTo>
                    <a:pt x="203200" y="0"/>
                  </a:moveTo>
                  <a:lnTo>
                    <a:pt x="571123" y="0"/>
                  </a:lnTo>
                  <a:lnTo>
                    <a:pt x="367923" y="609600"/>
                  </a:lnTo>
                  <a:lnTo>
                    <a:pt x="0" y="609600"/>
                  </a:lnTo>
                  <a:lnTo>
                    <a:pt x="203200" y="0"/>
                  </a:lnTo>
                  <a:close/>
                </a:path>
              </a:pathLst>
            </a:custGeom>
            <a:solidFill>
              <a:srgbClr val="A00E12"/>
            </a:solidFill>
          </p:spPr>
        </p:sp>
        <p:sp>
          <p:nvSpPr>
            <p:cNvPr id="27" name="TextBox 27"/>
            <p:cNvSpPr txBox="1"/>
            <p:nvPr/>
          </p:nvSpPr>
          <p:spPr>
            <a:xfrm>
              <a:off x="101600" y="-19050"/>
              <a:ext cx="367923" cy="628650"/>
            </a:xfrm>
            <a:prstGeom prst="rect">
              <a:avLst/>
            </a:prstGeom>
          </p:spPr>
          <p:txBody>
            <a:bodyPr lIns="29219" tIns="29219" rIns="29219" bIns="29219" rtlCol="0" anchor="ctr"/>
            <a:lstStyle/>
            <a:p>
              <a:pPr algn="ctr">
                <a:lnSpc>
                  <a:spcPts val="1529"/>
                </a:lnSpc>
              </a:pPr>
              <a:endParaRPr/>
            </a:p>
          </p:txBody>
        </p:sp>
      </p:grpSp>
      <p:sp>
        <p:nvSpPr>
          <p:cNvPr id="28" name="Freeform 28"/>
          <p:cNvSpPr/>
          <p:nvPr/>
        </p:nvSpPr>
        <p:spPr>
          <a:xfrm rot="-4305778">
            <a:off x="10392363" y="346603"/>
            <a:ext cx="2149195" cy="196566"/>
          </a:xfrm>
          <a:custGeom>
            <a:avLst/>
            <a:gdLst/>
            <a:ahLst/>
            <a:cxnLst/>
            <a:rect l="l" t="t" r="r" b="b"/>
            <a:pathLst>
              <a:path w="2149195" h="196566">
                <a:moveTo>
                  <a:pt x="0" y="0"/>
                </a:moveTo>
                <a:lnTo>
                  <a:pt x="2149195" y="0"/>
                </a:lnTo>
                <a:lnTo>
                  <a:pt x="2149195" y="196566"/>
                </a:lnTo>
                <a:lnTo>
                  <a:pt x="0" y="196566"/>
                </a:lnTo>
                <a:lnTo>
                  <a:pt x="0" y="0"/>
                </a:lnTo>
                <a:close/>
              </a:path>
            </a:pathLst>
          </a:custGeom>
          <a:blipFill>
            <a:blip r:embed="rId6"/>
            <a:stretch>
              <a:fillRect t="-3301" b="-3301"/>
            </a:stretch>
          </a:blipFill>
        </p:spPr>
      </p:sp>
      <p:sp>
        <p:nvSpPr>
          <p:cNvPr id="29" name="Freeform 29"/>
          <p:cNvSpPr/>
          <p:nvPr/>
        </p:nvSpPr>
        <p:spPr>
          <a:xfrm rot="-6514845">
            <a:off x="10632005" y="9870521"/>
            <a:ext cx="2016061" cy="196566"/>
          </a:xfrm>
          <a:custGeom>
            <a:avLst/>
            <a:gdLst/>
            <a:ahLst/>
            <a:cxnLst/>
            <a:rect l="l" t="t" r="r" b="b"/>
            <a:pathLst>
              <a:path w="2016061" h="196566">
                <a:moveTo>
                  <a:pt x="0" y="0"/>
                </a:moveTo>
                <a:lnTo>
                  <a:pt x="2016061" y="0"/>
                </a:lnTo>
                <a:lnTo>
                  <a:pt x="2016061" y="196566"/>
                </a:lnTo>
                <a:lnTo>
                  <a:pt x="0" y="196566"/>
                </a:lnTo>
                <a:lnTo>
                  <a:pt x="0" y="0"/>
                </a:lnTo>
                <a:close/>
              </a:path>
            </a:pathLst>
          </a:custGeom>
          <a:blipFill>
            <a:blip r:embed="rId6"/>
            <a:stretch>
              <a:fillRect/>
            </a:stretch>
          </a:blipFill>
        </p:spPr>
      </p:sp>
      <p:grpSp>
        <p:nvGrpSpPr>
          <p:cNvPr id="30" name="Group 30"/>
          <p:cNvGrpSpPr/>
          <p:nvPr/>
        </p:nvGrpSpPr>
        <p:grpSpPr>
          <a:xfrm>
            <a:off x="10496896" y="-386193"/>
            <a:ext cx="1157741" cy="1746632"/>
            <a:chOff x="0" y="0"/>
            <a:chExt cx="812800" cy="1226236"/>
          </a:xfrm>
        </p:grpSpPr>
        <p:sp>
          <p:nvSpPr>
            <p:cNvPr id="31" name="Freeform 31"/>
            <p:cNvSpPr/>
            <p:nvPr/>
          </p:nvSpPr>
          <p:spPr>
            <a:xfrm>
              <a:off x="0" y="0"/>
              <a:ext cx="812800" cy="1226236"/>
            </a:xfrm>
            <a:custGeom>
              <a:avLst/>
              <a:gdLst/>
              <a:ahLst/>
              <a:cxnLst/>
              <a:rect l="l" t="t" r="r" b="b"/>
              <a:pathLst>
                <a:path w="812800" h="1226236">
                  <a:moveTo>
                    <a:pt x="406400" y="1226236"/>
                  </a:moveTo>
                  <a:lnTo>
                    <a:pt x="812800" y="0"/>
                  </a:lnTo>
                  <a:lnTo>
                    <a:pt x="0" y="0"/>
                  </a:lnTo>
                  <a:lnTo>
                    <a:pt x="406400" y="1226236"/>
                  </a:lnTo>
                  <a:close/>
                </a:path>
              </a:pathLst>
            </a:custGeom>
            <a:solidFill>
              <a:srgbClr val="A00E12"/>
            </a:solidFill>
          </p:spPr>
        </p:sp>
        <p:sp>
          <p:nvSpPr>
            <p:cNvPr id="32" name="TextBox 32"/>
            <p:cNvSpPr txBox="1"/>
            <p:nvPr/>
          </p:nvSpPr>
          <p:spPr>
            <a:xfrm>
              <a:off x="127000" y="68538"/>
              <a:ext cx="558800" cy="588374"/>
            </a:xfrm>
            <a:prstGeom prst="rect">
              <a:avLst/>
            </a:prstGeom>
          </p:spPr>
          <p:txBody>
            <a:bodyPr lIns="29219" tIns="29219" rIns="29219" bIns="29219" rtlCol="0" anchor="ctr"/>
            <a:lstStyle/>
            <a:p>
              <a:pPr algn="ctr">
                <a:lnSpc>
                  <a:spcPts val="1529"/>
                </a:lnSpc>
              </a:pPr>
              <a:endParaRPr/>
            </a:p>
          </p:txBody>
        </p:sp>
      </p:grpSp>
      <p:grpSp>
        <p:nvGrpSpPr>
          <p:cNvPr id="33" name="Group 33"/>
          <p:cNvGrpSpPr/>
          <p:nvPr/>
        </p:nvGrpSpPr>
        <p:grpSpPr>
          <a:xfrm>
            <a:off x="9201150" y="-868236"/>
            <a:ext cx="1748125" cy="4411835"/>
            <a:chOff x="0" y="0"/>
            <a:chExt cx="812800" cy="2051306"/>
          </a:xfrm>
        </p:grpSpPr>
        <p:sp>
          <p:nvSpPr>
            <p:cNvPr id="34" name="Freeform 34"/>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35" name="TextBox 35"/>
            <p:cNvSpPr txBox="1"/>
            <p:nvPr/>
          </p:nvSpPr>
          <p:spPr>
            <a:xfrm>
              <a:off x="139700" y="333518"/>
              <a:ext cx="533400" cy="1365219"/>
            </a:xfrm>
            <a:prstGeom prst="rect">
              <a:avLst/>
            </a:prstGeom>
          </p:spPr>
          <p:txBody>
            <a:bodyPr lIns="29219" tIns="29219" rIns="29219" bIns="29219" rtlCol="0" anchor="ctr"/>
            <a:lstStyle/>
            <a:p>
              <a:pPr algn="ctr">
                <a:lnSpc>
                  <a:spcPts val="1529"/>
                </a:lnSpc>
              </a:pPr>
              <a:endParaRPr/>
            </a:p>
          </p:txBody>
        </p:sp>
      </p:grpSp>
      <p:grpSp>
        <p:nvGrpSpPr>
          <p:cNvPr id="36" name="Group 36"/>
          <p:cNvGrpSpPr/>
          <p:nvPr/>
        </p:nvGrpSpPr>
        <p:grpSpPr>
          <a:xfrm>
            <a:off x="9269630" y="6743401"/>
            <a:ext cx="1748125" cy="4411835"/>
            <a:chOff x="0" y="0"/>
            <a:chExt cx="812800" cy="2051306"/>
          </a:xfrm>
        </p:grpSpPr>
        <p:sp>
          <p:nvSpPr>
            <p:cNvPr id="37" name="Freeform 37"/>
            <p:cNvSpPr/>
            <p:nvPr/>
          </p:nvSpPr>
          <p:spPr>
            <a:xfrm>
              <a:off x="0" y="0"/>
              <a:ext cx="812800" cy="2051306"/>
            </a:xfrm>
            <a:custGeom>
              <a:avLst/>
              <a:gdLst/>
              <a:ahLst/>
              <a:cxnLst/>
              <a:rect l="l" t="t" r="r" b="b"/>
              <a:pathLst>
                <a:path w="812800" h="2051306">
                  <a:moveTo>
                    <a:pt x="406400" y="0"/>
                  </a:moveTo>
                  <a:lnTo>
                    <a:pt x="812800" y="1025653"/>
                  </a:lnTo>
                  <a:lnTo>
                    <a:pt x="406400" y="2051306"/>
                  </a:lnTo>
                  <a:lnTo>
                    <a:pt x="0" y="1025653"/>
                  </a:lnTo>
                  <a:lnTo>
                    <a:pt x="406400" y="0"/>
                  </a:lnTo>
                  <a:close/>
                </a:path>
              </a:pathLst>
            </a:custGeom>
            <a:solidFill>
              <a:srgbClr val="A00E12"/>
            </a:solidFill>
          </p:spPr>
        </p:sp>
        <p:sp>
          <p:nvSpPr>
            <p:cNvPr id="38" name="TextBox 38"/>
            <p:cNvSpPr txBox="1"/>
            <p:nvPr/>
          </p:nvSpPr>
          <p:spPr>
            <a:xfrm>
              <a:off x="139700" y="333518"/>
              <a:ext cx="533400" cy="1365219"/>
            </a:xfrm>
            <a:prstGeom prst="rect">
              <a:avLst/>
            </a:prstGeom>
          </p:spPr>
          <p:txBody>
            <a:bodyPr lIns="29219" tIns="29219" rIns="29219" bIns="29219" rtlCol="0" anchor="ctr"/>
            <a:lstStyle/>
            <a:p>
              <a:pPr algn="ctr">
                <a:lnSpc>
                  <a:spcPts val="1529"/>
                </a:lnSpc>
              </a:pPr>
              <a:endParaRPr/>
            </a:p>
          </p:txBody>
        </p:sp>
      </p:grpSp>
      <p:sp>
        <p:nvSpPr>
          <p:cNvPr id="39" name="Freeform 39"/>
          <p:cNvSpPr/>
          <p:nvPr/>
        </p:nvSpPr>
        <p:spPr>
          <a:xfrm>
            <a:off x="519618" y="615321"/>
            <a:ext cx="5628283" cy="1340951"/>
          </a:xfrm>
          <a:custGeom>
            <a:avLst/>
            <a:gdLst/>
            <a:ahLst/>
            <a:cxnLst/>
            <a:rect l="l" t="t" r="r" b="b"/>
            <a:pathLst>
              <a:path w="5628283" h="1340951">
                <a:moveTo>
                  <a:pt x="0" y="0"/>
                </a:moveTo>
                <a:lnTo>
                  <a:pt x="5628283" y="0"/>
                </a:lnTo>
                <a:lnTo>
                  <a:pt x="5628283" y="1340951"/>
                </a:lnTo>
                <a:lnTo>
                  <a:pt x="0" y="1340951"/>
                </a:lnTo>
                <a:lnTo>
                  <a:pt x="0" y="0"/>
                </a:lnTo>
                <a:close/>
              </a:path>
            </a:pathLst>
          </a:custGeom>
          <a:blipFill>
            <a:blip r:embed="rId7"/>
            <a:stretch>
              <a:fillRect r="-1018"/>
            </a:stretch>
          </a:blipFill>
        </p:spPr>
      </p:sp>
      <p:sp>
        <p:nvSpPr>
          <p:cNvPr id="40" name="TextBox 40"/>
          <p:cNvSpPr txBox="1"/>
          <p:nvPr/>
        </p:nvSpPr>
        <p:spPr>
          <a:xfrm>
            <a:off x="519618" y="2069166"/>
            <a:ext cx="6609625" cy="904875"/>
          </a:xfrm>
          <a:prstGeom prst="rect">
            <a:avLst/>
          </a:prstGeom>
        </p:spPr>
        <p:txBody>
          <a:bodyPr lIns="0" tIns="0" rIns="0" bIns="0" rtlCol="0" anchor="t">
            <a:spAutoFit/>
          </a:bodyPr>
          <a:lstStyle/>
          <a:p>
            <a:pPr>
              <a:lnSpc>
                <a:spcPts val="7187"/>
              </a:lnSpc>
            </a:pPr>
            <a:r>
              <a:rPr lang="en-US" sz="5989">
                <a:solidFill>
                  <a:srgbClr val="000000"/>
                </a:solidFill>
                <a:latin typeface="Montserrat Ultra-Bold"/>
              </a:rPr>
              <a:t>REFERENCES</a:t>
            </a:r>
          </a:p>
        </p:txBody>
      </p:sp>
      <p:grpSp>
        <p:nvGrpSpPr>
          <p:cNvPr id="41" name="Group 41"/>
          <p:cNvGrpSpPr/>
          <p:nvPr/>
        </p:nvGrpSpPr>
        <p:grpSpPr>
          <a:xfrm>
            <a:off x="-379317" y="8757394"/>
            <a:ext cx="8326175" cy="1001811"/>
            <a:chOff x="0" y="0"/>
            <a:chExt cx="2879429" cy="346455"/>
          </a:xfrm>
        </p:grpSpPr>
        <p:sp>
          <p:nvSpPr>
            <p:cNvPr id="42" name="Freeform 42"/>
            <p:cNvSpPr/>
            <p:nvPr/>
          </p:nvSpPr>
          <p:spPr>
            <a:xfrm>
              <a:off x="0" y="0"/>
              <a:ext cx="2879429" cy="346455"/>
            </a:xfrm>
            <a:custGeom>
              <a:avLst/>
              <a:gdLst/>
              <a:ahLst/>
              <a:cxnLst/>
              <a:rect l="l" t="t" r="r" b="b"/>
              <a:pathLst>
                <a:path w="2879429" h="346455">
                  <a:moveTo>
                    <a:pt x="0" y="0"/>
                  </a:moveTo>
                  <a:lnTo>
                    <a:pt x="2879429" y="0"/>
                  </a:lnTo>
                  <a:lnTo>
                    <a:pt x="2879429" y="346455"/>
                  </a:lnTo>
                  <a:lnTo>
                    <a:pt x="0" y="346455"/>
                  </a:lnTo>
                  <a:close/>
                </a:path>
              </a:pathLst>
            </a:custGeom>
            <a:solidFill>
              <a:srgbClr val="A00E12"/>
            </a:solidFill>
          </p:spPr>
        </p:sp>
        <p:sp>
          <p:nvSpPr>
            <p:cNvPr id="43" name="TextBox 43"/>
            <p:cNvSpPr txBox="1"/>
            <p:nvPr/>
          </p:nvSpPr>
          <p:spPr>
            <a:xfrm>
              <a:off x="0" y="-9525"/>
              <a:ext cx="2879429" cy="355980"/>
            </a:xfrm>
            <a:prstGeom prst="rect">
              <a:avLst/>
            </a:prstGeom>
          </p:spPr>
          <p:txBody>
            <a:bodyPr lIns="30340" tIns="30340" rIns="30340" bIns="30340" rtlCol="0" anchor="ctr"/>
            <a:lstStyle/>
            <a:p>
              <a:pPr algn="ctr">
                <a:lnSpc>
                  <a:spcPts val="1588"/>
                </a:lnSpc>
              </a:pPr>
              <a:endParaRPr/>
            </a:p>
          </p:txBody>
        </p:sp>
      </p:grpSp>
      <p:sp>
        <p:nvSpPr>
          <p:cNvPr id="44" name="TextBox 44"/>
          <p:cNvSpPr txBox="1"/>
          <p:nvPr/>
        </p:nvSpPr>
        <p:spPr>
          <a:xfrm>
            <a:off x="672849" y="9068099"/>
            <a:ext cx="4056479" cy="342303"/>
          </a:xfrm>
          <a:prstGeom prst="rect">
            <a:avLst/>
          </a:prstGeom>
        </p:spPr>
        <p:txBody>
          <a:bodyPr lIns="0" tIns="0" rIns="0" bIns="0" rtlCol="0" anchor="t">
            <a:spAutoFit/>
          </a:bodyPr>
          <a:lstStyle/>
          <a:p>
            <a:pPr>
              <a:lnSpc>
                <a:spcPts val="2824"/>
              </a:lnSpc>
              <a:spcBef>
                <a:spcPct val="0"/>
              </a:spcBef>
            </a:pPr>
            <a:r>
              <a:rPr lang="en-US" sz="2017" spc="52">
                <a:solidFill>
                  <a:srgbClr val="FFFFFF"/>
                </a:solidFill>
                <a:latin typeface="Montserrat Medium"/>
              </a:rPr>
              <a:t>www.canadian-tr.org</a:t>
            </a:r>
          </a:p>
        </p:txBody>
      </p:sp>
      <p:sp>
        <p:nvSpPr>
          <p:cNvPr id="45" name="TextBox 45"/>
          <p:cNvSpPr txBox="1"/>
          <p:nvPr/>
        </p:nvSpPr>
        <p:spPr>
          <a:xfrm>
            <a:off x="521036" y="4822903"/>
            <a:ext cx="9229903" cy="1066799"/>
          </a:xfrm>
          <a:prstGeom prst="rect">
            <a:avLst/>
          </a:prstGeom>
        </p:spPr>
        <p:txBody>
          <a:bodyPr lIns="0" tIns="0" rIns="0" bIns="0" rtlCol="0" anchor="t">
            <a:spAutoFit/>
          </a:bodyPr>
          <a:lstStyle/>
          <a:p>
            <a:pPr>
              <a:lnSpc>
                <a:spcPts val="2100"/>
              </a:lnSpc>
            </a:pPr>
            <a:r>
              <a:rPr lang="en-US" sz="1500">
                <a:solidFill>
                  <a:srgbClr val="000000"/>
                </a:solidFill>
                <a:latin typeface="Montserrat"/>
              </a:rPr>
              <a:t>Fenton Litwiller, Catherine White, Karen Anne Gallant, Robert Gilbert, Susan Hutchinson,</a:t>
            </a:r>
          </a:p>
          <a:p>
            <a:pPr>
              <a:lnSpc>
                <a:spcPts val="2100"/>
              </a:lnSpc>
            </a:pPr>
            <a:r>
              <a:rPr lang="en-US" sz="1500">
                <a:solidFill>
                  <a:srgbClr val="000000"/>
                </a:solidFill>
                <a:latin typeface="Montserrat"/>
              </a:rPr>
              <a:t>     Barbara Hamilton-Hinch &amp; Heidi Lauckner (2017) The Benefits of Recreation for the Recovery </a:t>
            </a:r>
          </a:p>
          <a:p>
            <a:pPr>
              <a:lnSpc>
                <a:spcPts val="2100"/>
              </a:lnSpc>
            </a:pPr>
            <a:r>
              <a:rPr lang="en-US" sz="1500">
                <a:solidFill>
                  <a:srgbClr val="000000"/>
                </a:solidFill>
                <a:latin typeface="Montserrat"/>
              </a:rPr>
              <a:t>     and Social Inclusion of Individuals with Mental Illness: An Integrative Review, Leisure Sciences,</a:t>
            </a:r>
          </a:p>
          <a:p>
            <a:pPr>
              <a:lnSpc>
                <a:spcPts val="2100"/>
              </a:lnSpc>
            </a:pPr>
            <a:r>
              <a:rPr lang="en-US" sz="1500">
                <a:solidFill>
                  <a:srgbClr val="000000"/>
                </a:solidFill>
                <a:latin typeface="Montserrat"/>
              </a:rPr>
              <a:t>     39:1, 1-19</a:t>
            </a:r>
          </a:p>
        </p:txBody>
      </p:sp>
      <p:sp>
        <p:nvSpPr>
          <p:cNvPr id="46" name="TextBox 46"/>
          <p:cNvSpPr txBox="1"/>
          <p:nvPr/>
        </p:nvSpPr>
        <p:spPr>
          <a:xfrm>
            <a:off x="519618" y="5975427"/>
            <a:ext cx="9231321" cy="762000"/>
          </a:xfrm>
          <a:prstGeom prst="rect">
            <a:avLst/>
          </a:prstGeom>
        </p:spPr>
        <p:txBody>
          <a:bodyPr lIns="0" tIns="0" rIns="0" bIns="0" rtlCol="0" anchor="t">
            <a:spAutoFit/>
          </a:bodyPr>
          <a:lstStyle/>
          <a:p>
            <a:pPr>
              <a:lnSpc>
                <a:spcPts val="2099"/>
              </a:lnSpc>
            </a:pPr>
            <a:r>
              <a:rPr lang="en-US" sz="1499">
                <a:solidFill>
                  <a:srgbClr val="000000"/>
                </a:solidFill>
                <a:latin typeface="Montserrat"/>
              </a:rPr>
              <a:t>Kensinger, K. (2019). Recreational Therapy. In: Rieske, R.D. (eds) Handbook of Interdisciplinary</a:t>
            </a:r>
          </a:p>
          <a:p>
            <a:pPr>
              <a:lnSpc>
                <a:spcPts val="2099"/>
              </a:lnSpc>
            </a:pPr>
            <a:r>
              <a:rPr lang="en-US" sz="1499">
                <a:solidFill>
                  <a:srgbClr val="000000"/>
                </a:solidFill>
                <a:latin typeface="Montserrat"/>
              </a:rPr>
              <a:t>     Treatments for Autism Spectrum Disorder. Autism and Child Psychopathology Series.</a:t>
            </a:r>
          </a:p>
          <a:p>
            <a:pPr>
              <a:lnSpc>
                <a:spcPts val="2099"/>
              </a:lnSpc>
            </a:pPr>
            <a:r>
              <a:rPr lang="en-US" sz="1499">
                <a:solidFill>
                  <a:srgbClr val="000000"/>
                </a:solidFill>
                <a:latin typeface="Montserrat"/>
              </a:rPr>
              <a:t>     Springer, Cham.</a:t>
            </a:r>
          </a:p>
        </p:txBody>
      </p:sp>
      <p:sp>
        <p:nvSpPr>
          <p:cNvPr id="47" name="TextBox 47"/>
          <p:cNvSpPr txBox="1"/>
          <p:nvPr/>
        </p:nvSpPr>
        <p:spPr>
          <a:xfrm>
            <a:off x="531419" y="3337006"/>
            <a:ext cx="9229903" cy="800099"/>
          </a:xfrm>
          <a:prstGeom prst="rect">
            <a:avLst/>
          </a:prstGeom>
        </p:spPr>
        <p:txBody>
          <a:bodyPr lIns="0" tIns="0" rIns="0" bIns="0" rtlCol="0" anchor="t">
            <a:spAutoFit/>
          </a:bodyPr>
          <a:lstStyle/>
          <a:p>
            <a:pPr>
              <a:lnSpc>
                <a:spcPts val="2100"/>
              </a:lnSpc>
            </a:pPr>
            <a:r>
              <a:rPr lang="en-US" sz="1500">
                <a:solidFill>
                  <a:srgbClr val="000000"/>
                </a:solidFill>
                <a:latin typeface="Montserrat"/>
              </a:rPr>
              <a:t>Bennett, J.L., Craig, P., Aytur, S. et al. Community-Based Recreational Therapy for Veterans with</a:t>
            </a:r>
          </a:p>
          <a:p>
            <a:pPr>
              <a:lnSpc>
                <a:spcPts val="2100"/>
              </a:lnSpc>
            </a:pPr>
            <a:r>
              <a:rPr lang="en-US" sz="1500">
                <a:solidFill>
                  <a:srgbClr val="000000"/>
                </a:solidFill>
                <a:latin typeface="Montserrat"/>
              </a:rPr>
              <a:t>     Behavioral Health Disorders: Impacts on Quality of Life, Participation, and Happiness.</a:t>
            </a:r>
          </a:p>
          <a:p>
            <a:pPr>
              <a:lnSpc>
                <a:spcPts val="2100"/>
              </a:lnSpc>
            </a:pPr>
            <a:r>
              <a:rPr lang="en-US" sz="1500">
                <a:solidFill>
                  <a:srgbClr val="000000"/>
                </a:solidFill>
                <a:latin typeface="Montserrat"/>
              </a:rPr>
              <a:t>     Community Ment Health J 58, 1477–1486 (2022).</a:t>
            </a:r>
          </a:p>
        </p:txBody>
      </p:sp>
      <p:sp>
        <p:nvSpPr>
          <p:cNvPr id="48" name="TextBox 48"/>
          <p:cNvSpPr txBox="1"/>
          <p:nvPr/>
        </p:nvSpPr>
        <p:spPr>
          <a:xfrm>
            <a:off x="487303" y="7404178"/>
            <a:ext cx="9229903" cy="800099"/>
          </a:xfrm>
          <a:prstGeom prst="rect">
            <a:avLst/>
          </a:prstGeom>
        </p:spPr>
        <p:txBody>
          <a:bodyPr lIns="0" tIns="0" rIns="0" bIns="0" rtlCol="0" anchor="t">
            <a:spAutoFit/>
          </a:bodyPr>
          <a:lstStyle/>
          <a:p>
            <a:pPr>
              <a:lnSpc>
                <a:spcPts val="2100"/>
              </a:lnSpc>
            </a:pPr>
            <a:r>
              <a:rPr lang="en-US" sz="1500">
                <a:solidFill>
                  <a:srgbClr val="000000"/>
                </a:solidFill>
                <a:latin typeface="Montserrat"/>
              </a:rPr>
              <a:t>Yang, Y., van Schooten, K. S., McKay, H. A., Sims-Gould, J., Hoang, R. A., &amp; Robinovitch, S. N. (2021).</a:t>
            </a:r>
          </a:p>
          <a:p>
            <a:pPr>
              <a:lnSpc>
                <a:spcPts val="2100"/>
              </a:lnSpc>
            </a:pPr>
            <a:r>
              <a:rPr lang="en-US" sz="1500">
                <a:solidFill>
                  <a:srgbClr val="000000"/>
                </a:solidFill>
                <a:latin typeface="Montserrat"/>
              </a:rPr>
              <a:t>     Recreational Therapy to Promote Mobility in Long-Term Care: A Scoping Review, Journal of</a:t>
            </a:r>
          </a:p>
          <a:p>
            <a:pPr>
              <a:lnSpc>
                <a:spcPts val="2100"/>
              </a:lnSpc>
            </a:pPr>
            <a:r>
              <a:rPr lang="en-US" sz="1500">
                <a:solidFill>
                  <a:srgbClr val="000000"/>
                </a:solidFill>
                <a:latin typeface="Montserrat"/>
              </a:rPr>
              <a:t>     Aging and Physical Activity, 29(1), 142-161</a:t>
            </a:r>
          </a:p>
        </p:txBody>
      </p:sp>
      <p:sp>
        <p:nvSpPr>
          <p:cNvPr id="49" name="TextBox 49"/>
          <p:cNvSpPr txBox="1"/>
          <p:nvPr/>
        </p:nvSpPr>
        <p:spPr>
          <a:xfrm>
            <a:off x="531419" y="4213305"/>
            <a:ext cx="9229903" cy="533399"/>
          </a:xfrm>
          <a:prstGeom prst="rect">
            <a:avLst/>
          </a:prstGeom>
        </p:spPr>
        <p:txBody>
          <a:bodyPr lIns="0" tIns="0" rIns="0" bIns="0" rtlCol="0" anchor="t">
            <a:spAutoFit/>
          </a:bodyPr>
          <a:lstStyle/>
          <a:p>
            <a:pPr>
              <a:lnSpc>
                <a:spcPts val="2100"/>
              </a:lnSpc>
            </a:pPr>
            <a:r>
              <a:rPr lang="en-US" sz="1500">
                <a:solidFill>
                  <a:srgbClr val="000000"/>
                </a:solidFill>
                <a:latin typeface="Montserrat"/>
              </a:rPr>
              <a:t>Canadian Therapeutic Recreation Association (2023). Standards of Practice. https://canadian-</a:t>
            </a:r>
          </a:p>
          <a:p>
            <a:pPr>
              <a:lnSpc>
                <a:spcPts val="2100"/>
              </a:lnSpc>
            </a:pPr>
            <a:r>
              <a:rPr lang="en-US" sz="1500">
                <a:solidFill>
                  <a:srgbClr val="000000"/>
                </a:solidFill>
                <a:latin typeface="Montserrat"/>
              </a:rPr>
              <a:t>     tr.org/wp-content/uploads/2023/08/CTRA-2023-SoP-FOR-VOTE-August-28th.pdf</a:t>
            </a:r>
          </a:p>
        </p:txBody>
      </p:sp>
      <p:sp>
        <p:nvSpPr>
          <p:cNvPr id="50" name="TextBox 50"/>
          <p:cNvSpPr txBox="1"/>
          <p:nvPr/>
        </p:nvSpPr>
        <p:spPr>
          <a:xfrm>
            <a:off x="487303" y="6823152"/>
            <a:ext cx="9231321" cy="504825"/>
          </a:xfrm>
          <a:prstGeom prst="rect">
            <a:avLst/>
          </a:prstGeom>
        </p:spPr>
        <p:txBody>
          <a:bodyPr lIns="0" tIns="0" rIns="0" bIns="0" rtlCol="0" anchor="t">
            <a:spAutoFit/>
          </a:bodyPr>
          <a:lstStyle/>
          <a:p>
            <a:pPr>
              <a:lnSpc>
                <a:spcPts val="2099"/>
              </a:lnSpc>
            </a:pPr>
            <a:r>
              <a:rPr lang="en-US" sz="1499">
                <a:solidFill>
                  <a:srgbClr val="000000"/>
                </a:solidFill>
                <a:latin typeface="Montserrat"/>
              </a:rPr>
              <a:t>National Council for Therapeutic Recreation Certification. About recreational therapy. NCTRC.</a:t>
            </a:r>
          </a:p>
          <a:p>
            <a:pPr>
              <a:lnSpc>
                <a:spcPts val="2099"/>
              </a:lnSpc>
            </a:pPr>
            <a:r>
              <a:rPr lang="en-US" sz="1499">
                <a:solidFill>
                  <a:srgbClr val="000000"/>
                </a:solidFill>
                <a:latin typeface="Montserrat"/>
              </a:rPr>
              <a:t>     (n.d.). https://www.nctrc.org/about-ncrtc/about-recreational-therapy/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81945" y="0"/>
            <a:ext cx="5246227" cy="10287000"/>
            <a:chOff x="0" y="0"/>
            <a:chExt cx="573667" cy="1124868"/>
          </a:xfrm>
        </p:grpSpPr>
        <p:sp>
          <p:nvSpPr>
            <p:cNvPr id="3" name="Freeform 3"/>
            <p:cNvSpPr/>
            <p:nvPr/>
          </p:nvSpPr>
          <p:spPr>
            <a:xfrm>
              <a:off x="0" y="0"/>
              <a:ext cx="573667" cy="1124868"/>
            </a:xfrm>
            <a:custGeom>
              <a:avLst/>
              <a:gdLst/>
              <a:ahLst/>
              <a:cxnLst/>
              <a:rect l="l" t="t" r="r" b="b"/>
              <a:pathLst>
                <a:path w="573667" h="1124868">
                  <a:moveTo>
                    <a:pt x="573667" y="562434"/>
                  </a:moveTo>
                  <a:lnTo>
                    <a:pt x="370467" y="1124868"/>
                  </a:lnTo>
                  <a:lnTo>
                    <a:pt x="203200" y="1124868"/>
                  </a:lnTo>
                  <a:lnTo>
                    <a:pt x="0" y="562434"/>
                  </a:lnTo>
                  <a:lnTo>
                    <a:pt x="203200" y="0"/>
                  </a:lnTo>
                  <a:lnTo>
                    <a:pt x="370467" y="0"/>
                  </a:lnTo>
                  <a:lnTo>
                    <a:pt x="573667" y="562434"/>
                  </a:lnTo>
                  <a:close/>
                </a:path>
              </a:pathLst>
            </a:custGeom>
            <a:solidFill>
              <a:srgbClr val="A00E12"/>
            </a:solidFill>
          </p:spPr>
        </p:sp>
        <p:sp>
          <p:nvSpPr>
            <p:cNvPr id="4" name="TextBox 4"/>
            <p:cNvSpPr txBox="1"/>
            <p:nvPr/>
          </p:nvSpPr>
          <p:spPr>
            <a:xfrm>
              <a:off x="114300" y="-19050"/>
              <a:ext cx="345067" cy="1143918"/>
            </a:xfrm>
            <a:prstGeom prst="rect">
              <a:avLst/>
            </a:prstGeom>
          </p:spPr>
          <p:txBody>
            <a:bodyPr lIns="29581" tIns="29581" rIns="29581" bIns="29581" rtlCol="0" anchor="ctr"/>
            <a:lstStyle/>
            <a:p>
              <a:pPr algn="ctr">
                <a:lnSpc>
                  <a:spcPts val="1548"/>
                </a:lnSpc>
              </a:pPr>
              <a:endParaRPr/>
            </a:p>
          </p:txBody>
        </p:sp>
      </p:grpSp>
      <p:grpSp>
        <p:nvGrpSpPr>
          <p:cNvPr id="5" name="Group 5"/>
          <p:cNvGrpSpPr/>
          <p:nvPr/>
        </p:nvGrpSpPr>
        <p:grpSpPr>
          <a:xfrm>
            <a:off x="1402299" y="8365421"/>
            <a:ext cx="4645964" cy="659507"/>
            <a:chOff x="0" y="0"/>
            <a:chExt cx="1997356" cy="283530"/>
          </a:xfrm>
        </p:grpSpPr>
        <p:sp>
          <p:nvSpPr>
            <p:cNvPr id="6" name="Freeform 6"/>
            <p:cNvSpPr/>
            <p:nvPr/>
          </p:nvSpPr>
          <p:spPr>
            <a:xfrm>
              <a:off x="0" y="0"/>
              <a:ext cx="1997357" cy="283530"/>
            </a:xfrm>
            <a:custGeom>
              <a:avLst/>
              <a:gdLst/>
              <a:ahLst/>
              <a:cxnLst/>
              <a:rect l="l" t="t" r="r" b="b"/>
              <a:pathLst>
                <a:path w="1997357" h="283530">
                  <a:moveTo>
                    <a:pt x="0" y="0"/>
                  </a:moveTo>
                  <a:lnTo>
                    <a:pt x="1997357" y="0"/>
                  </a:lnTo>
                  <a:lnTo>
                    <a:pt x="1997357" y="283530"/>
                  </a:lnTo>
                  <a:lnTo>
                    <a:pt x="0" y="283530"/>
                  </a:lnTo>
                  <a:close/>
                </a:path>
              </a:pathLst>
            </a:custGeom>
            <a:solidFill>
              <a:srgbClr val="A4A6A3"/>
            </a:solidFill>
          </p:spPr>
        </p:sp>
        <p:sp>
          <p:nvSpPr>
            <p:cNvPr id="7" name="TextBox 7"/>
            <p:cNvSpPr txBox="1"/>
            <p:nvPr/>
          </p:nvSpPr>
          <p:spPr>
            <a:xfrm>
              <a:off x="0" y="-19050"/>
              <a:ext cx="1997356" cy="302580"/>
            </a:xfrm>
            <a:prstGeom prst="rect">
              <a:avLst/>
            </a:prstGeom>
          </p:spPr>
          <p:txBody>
            <a:bodyPr lIns="29581" tIns="29581" rIns="29581" bIns="29581" rtlCol="0" anchor="ctr"/>
            <a:lstStyle/>
            <a:p>
              <a:pPr algn="ctr">
                <a:lnSpc>
                  <a:spcPts val="1548"/>
                </a:lnSpc>
              </a:pPr>
              <a:endParaRPr/>
            </a:p>
          </p:txBody>
        </p:sp>
      </p:grpSp>
      <p:grpSp>
        <p:nvGrpSpPr>
          <p:cNvPr id="8" name="Group 8"/>
          <p:cNvGrpSpPr/>
          <p:nvPr/>
        </p:nvGrpSpPr>
        <p:grpSpPr>
          <a:xfrm>
            <a:off x="1050646" y="7872509"/>
            <a:ext cx="1702023" cy="170202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A4A6A3"/>
            </a:solidFill>
          </p:spPr>
        </p:sp>
        <p:sp>
          <p:nvSpPr>
            <p:cNvPr id="10" name="TextBox 10"/>
            <p:cNvSpPr txBox="1"/>
            <p:nvPr/>
          </p:nvSpPr>
          <p:spPr>
            <a:xfrm>
              <a:off x="139700" y="120650"/>
              <a:ext cx="533400" cy="552450"/>
            </a:xfrm>
            <a:prstGeom prst="rect">
              <a:avLst/>
            </a:prstGeom>
          </p:spPr>
          <p:txBody>
            <a:bodyPr lIns="29581" tIns="29581" rIns="29581" bIns="29581" rtlCol="0" anchor="ctr"/>
            <a:lstStyle/>
            <a:p>
              <a:pPr algn="ctr">
                <a:lnSpc>
                  <a:spcPts val="1548"/>
                </a:lnSpc>
              </a:pPr>
              <a:endParaRPr/>
            </a:p>
          </p:txBody>
        </p:sp>
      </p:grpSp>
      <p:sp>
        <p:nvSpPr>
          <p:cNvPr id="11" name="Freeform 11"/>
          <p:cNvSpPr/>
          <p:nvPr/>
        </p:nvSpPr>
        <p:spPr>
          <a:xfrm>
            <a:off x="1214070" y="8048975"/>
            <a:ext cx="4851461" cy="1144212"/>
          </a:xfrm>
          <a:custGeom>
            <a:avLst/>
            <a:gdLst/>
            <a:ahLst/>
            <a:cxnLst/>
            <a:rect l="l" t="t" r="r" b="b"/>
            <a:pathLst>
              <a:path w="4851461" h="1144212">
                <a:moveTo>
                  <a:pt x="0" y="0"/>
                </a:moveTo>
                <a:lnTo>
                  <a:pt x="4851460" y="0"/>
                </a:lnTo>
                <a:lnTo>
                  <a:pt x="4851460" y="1144212"/>
                </a:lnTo>
                <a:lnTo>
                  <a:pt x="0" y="1144212"/>
                </a:lnTo>
                <a:lnTo>
                  <a:pt x="0" y="0"/>
                </a:lnTo>
                <a:close/>
              </a:path>
            </a:pathLst>
          </a:custGeom>
          <a:blipFill>
            <a:blip r:embed="rId2"/>
            <a:stretch>
              <a:fillRect/>
            </a:stretch>
          </a:blipFill>
        </p:spPr>
      </p:sp>
      <p:sp>
        <p:nvSpPr>
          <p:cNvPr id="12" name="TextBox 12"/>
          <p:cNvSpPr txBox="1"/>
          <p:nvPr/>
        </p:nvSpPr>
        <p:spPr>
          <a:xfrm>
            <a:off x="1110576" y="1028700"/>
            <a:ext cx="9209187" cy="685800"/>
          </a:xfrm>
          <a:prstGeom prst="rect">
            <a:avLst/>
          </a:prstGeom>
        </p:spPr>
        <p:txBody>
          <a:bodyPr lIns="0" tIns="0" rIns="0" bIns="0" rtlCol="0" anchor="t">
            <a:spAutoFit/>
          </a:bodyPr>
          <a:lstStyle/>
          <a:p>
            <a:pPr>
              <a:lnSpc>
                <a:spcPts val="5443"/>
              </a:lnSpc>
            </a:pPr>
            <a:r>
              <a:rPr lang="en-US" sz="4536">
                <a:solidFill>
                  <a:srgbClr val="000000"/>
                </a:solidFill>
                <a:latin typeface="Montserrat Ultra-Bold"/>
              </a:rPr>
              <a:t>LAND ACKNOWLEDGEMENT</a:t>
            </a:r>
          </a:p>
        </p:txBody>
      </p:sp>
      <p:sp>
        <p:nvSpPr>
          <p:cNvPr id="13" name="TextBox 13"/>
          <p:cNvSpPr txBox="1"/>
          <p:nvPr/>
        </p:nvSpPr>
        <p:spPr>
          <a:xfrm>
            <a:off x="1050646" y="2176606"/>
            <a:ext cx="13267590" cy="5450620"/>
          </a:xfrm>
          <a:prstGeom prst="rect">
            <a:avLst/>
          </a:prstGeom>
        </p:spPr>
        <p:txBody>
          <a:bodyPr lIns="0" tIns="0" rIns="0" bIns="0" rtlCol="0" anchor="t">
            <a:spAutoFit/>
          </a:bodyPr>
          <a:lstStyle/>
          <a:p>
            <a:pPr algn="just">
              <a:lnSpc>
                <a:spcPts val="2749"/>
              </a:lnSpc>
            </a:pPr>
            <a:r>
              <a:rPr lang="en-US" sz="2291">
                <a:solidFill>
                  <a:srgbClr val="000000"/>
                </a:solidFill>
                <a:latin typeface="Montserrat"/>
              </a:rPr>
              <a:t>We respect and acknowledge that we operate on the traditional territories of Indigenous peoples, encompassing a portion of the land and waters of Turtle Island, now known as “Canada.” These lands have been the cherished homes of diverse Indigenous communities for countless millennia, each possessing their own rich cultures, languages, and unique histories. </a:t>
            </a:r>
          </a:p>
          <a:p>
            <a:pPr algn="just">
              <a:lnSpc>
                <a:spcPts val="2749"/>
              </a:lnSpc>
            </a:pPr>
            <a:endParaRPr lang="en-US" sz="2291">
              <a:solidFill>
                <a:srgbClr val="000000"/>
              </a:solidFill>
              <a:latin typeface="Montserrat"/>
            </a:endParaRPr>
          </a:p>
          <a:p>
            <a:pPr algn="just">
              <a:lnSpc>
                <a:spcPts val="2749"/>
              </a:lnSpc>
            </a:pPr>
            <a:r>
              <a:rPr lang="en-US" sz="2291">
                <a:solidFill>
                  <a:srgbClr val="000000"/>
                </a:solidFill>
                <a:latin typeface="Montserrat"/>
              </a:rPr>
              <a:t>We hold in the highest regard the enduring connections that Indigenous peoples maintain with Turtle Island and their invaluable contributions to the rich tapestry of “Canada.” With profound respect, we pay our sincere respects to the First Nations, Métis, and Inuit peoples who have diligently stewarded these lands and waters for countless generations. </a:t>
            </a:r>
          </a:p>
          <a:p>
            <a:pPr algn="just">
              <a:lnSpc>
                <a:spcPts val="2749"/>
              </a:lnSpc>
            </a:pPr>
            <a:endParaRPr lang="en-US" sz="2291">
              <a:solidFill>
                <a:srgbClr val="000000"/>
              </a:solidFill>
              <a:latin typeface="Montserrat"/>
            </a:endParaRPr>
          </a:p>
          <a:p>
            <a:pPr algn="just">
              <a:lnSpc>
                <a:spcPts val="2749"/>
              </a:lnSpc>
            </a:pPr>
            <a:r>
              <a:rPr lang="en-US" sz="2291">
                <a:solidFill>
                  <a:srgbClr val="000000"/>
                </a:solidFill>
                <a:latin typeface="Montserrat"/>
              </a:rPr>
              <a:t>Furthermore, we acknowledge the persistent challenges and disparities Indigenous communities face in healthcare, education, and resource access across Turtle Island. In partnership with Indigenous peoples, we are unwavering in our commitment to foster understanding, reconciliation, and meaningful positive change across this land.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960705"/>
            <a:ext cx="18288000" cy="2297595"/>
            <a:chOff x="0" y="0"/>
            <a:chExt cx="24384000" cy="3063460"/>
          </a:xfrm>
        </p:grpSpPr>
        <p:pic>
          <p:nvPicPr>
            <p:cNvPr id="3" name="Picture 3"/>
            <p:cNvPicPr>
              <a:picLocks noChangeAspect="1"/>
            </p:cNvPicPr>
            <p:nvPr/>
          </p:nvPicPr>
          <p:blipFill>
            <a:blip r:embed="rId2"/>
            <a:srcRect t="12010" b="12010"/>
            <a:stretch>
              <a:fillRect/>
            </a:stretch>
          </p:blipFill>
          <p:spPr>
            <a:xfrm>
              <a:off x="0" y="0"/>
              <a:ext cx="6044116" cy="3063460"/>
            </a:xfrm>
            <a:prstGeom prst="rect">
              <a:avLst/>
            </a:prstGeom>
          </p:spPr>
        </p:pic>
        <p:pic>
          <p:nvPicPr>
            <p:cNvPr id="4" name="Picture 4"/>
            <p:cNvPicPr>
              <a:picLocks noChangeAspect="1"/>
            </p:cNvPicPr>
            <p:nvPr/>
          </p:nvPicPr>
          <p:blipFill>
            <a:blip r:embed="rId3"/>
            <a:srcRect t="31267" b="31267"/>
            <a:stretch>
              <a:fillRect/>
            </a:stretch>
          </p:blipFill>
          <p:spPr>
            <a:xfrm>
              <a:off x="6113295" y="0"/>
              <a:ext cx="6044116" cy="3063460"/>
            </a:xfrm>
            <a:prstGeom prst="rect">
              <a:avLst/>
            </a:prstGeom>
          </p:spPr>
        </p:pic>
        <p:pic>
          <p:nvPicPr>
            <p:cNvPr id="5" name="Picture 5"/>
            <p:cNvPicPr>
              <a:picLocks noChangeAspect="1"/>
            </p:cNvPicPr>
            <p:nvPr/>
          </p:nvPicPr>
          <p:blipFill>
            <a:blip r:embed="rId4"/>
            <a:srcRect t="12033" b="12033"/>
            <a:stretch>
              <a:fillRect/>
            </a:stretch>
          </p:blipFill>
          <p:spPr>
            <a:xfrm>
              <a:off x="12226589" y="0"/>
              <a:ext cx="6044116" cy="3063460"/>
            </a:xfrm>
            <a:prstGeom prst="rect">
              <a:avLst/>
            </a:prstGeom>
          </p:spPr>
        </p:pic>
        <p:pic>
          <p:nvPicPr>
            <p:cNvPr id="6" name="Picture 6"/>
            <p:cNvPicPr>
              <a:picLocks noChangeAspect="1"/>
            </p:cNvPicPr>
            <p:nvPr/>
          </p:nvPicPr>
          <p:blipFill>
            <a:blip r:embed="rId5"/>
            <a:srcRect t="11986" b="11986"/>
            <a:stretch>
              <a:fillRect/>
            </a:stretch>
          </p:blipFill>
          <p:spPr>
            <a:xfrm>
              <a:off x="18339884" y="0"/>
              <a:ext cx="6044116" cy="3063460"/>
            </a:xfrm>
            <a:prstGeom prst="rect">
              <a:avLst/>
            </a:prstGeom>
          </p:spPr>
        </p:pic>
      </p:grpSp>
      <p:grpSp>
        <p:nvGrpSpPr>
          <p:cNvPr id="7" name="Group 7"/>
          <p:cNvGrpSpPr/>
          <p:nvPr/>
        </p:nvGrpSpPr>
        <p:grpSpPr>
          <a:xfrm>
            <a:off x="5320936" y="6208932"/>
            <a:ext cx="7170071" cy="254801"/>
            <a:chOff x="0" y="0"/>
            <a:chExt cx="1786890" cy="63500"/>
          </a:xfrm>
        </p:grpSpPr>
        <p:sp>
          <p:nvSpPr>
            <p:cNvPr id="8" name="Freeform 8"/>
            <p:cNvSpPr/>
            <p:nvPr/>
          </p:nvSpPr>
          <p:spPr>
            <a:xfrm>
              <a:off x="0" y="0"/>
              <a:ext cx="1786890" cy="63500"/>
            </a:xfrm>
            <a:custGeom>
              <a:avLst/>
              <a:gdLst/>
              <a:ahLst/>
              <a:cxnLst/>
              <a:rect l="l" t="t" r="r" b="b"/>
              <a:pathLst>
                <a:path w="1786890" h="63500">
                  <a:moveTo>
                    <a:pt x="0" y="0"/>
                  </a:moveTo>
                  <a:lnTo>
                    <a:pt x="1786890" y="0"/>
                  </a:lnTo>
                  <a:lnTo>
                    <a:pt x="1786890" y="63500"/>
                  </a:lnTo>
                  <a:lnTo>
                    <a:pt x="0" y="63500"/>
                  </a:lnTo>
                  <a:close/>
                </a:path>
              </a:pathLst>
            </a:custGeom>
            <a:solidFill>
              <a:srgbClr val="9B0000"/>
            </a:solidFill>
          </p:spPr>
        </p:sp>
        <p:sp>
          <p:nvSpPr>
            <p:cNvPr id="9" name="TextBox 9"/>
            <p:cNvSpPr txBox="1"/>
            <p:nvPr/>
          </p:nvSpPr>
          <p:spPr>
            <a:xfrm>
              <a:off x="0" y="-9525"/>
              <a:ext cx="1786890" cy="73025"/>
            </a:xfrm>
            <a:prstGeom prst="rect">
              <a:avLst/>
            </a:prstGeom>
          </p:spPr>
          <p:txBody>
            <a:bodyPr lIns="27672" tIns="27672" rIns="27672" bIns="27672" rtlCol="0" anchor="ctr"/>
            <a:lstStyle/>
            <a:p>
              <a:pPr algn="ctr">
                <a:lnSpc>
                  <a:spcPts val="1448"/>
                </a:lnSpc>
              </a:pPr>
              <a:endParaRPr/>
            </a:p>
          </p:txBody>
        </p:sp>
      </p:grpSp>
      <p:sp>
        <p:nvSpPr>
          <p:cNvPr id="10" name="TextBox 10"/>
          <p:cNvSpPr txBox="1"/>
          <p:nvPr/>
        </p:nvSpPr>
        <p:spPr>
          <a:xfrm>
            <a:off x="1176561" y="923925"/>
            <a:ext cx="15934878" cy="1389132"/>
          </a:xfrm>
          <a:prstGeom prst="rect">
            <a:avLst/>
          </a:prstGeom>
        </p:spPr>
        <p:txBody>
          <a:bodyPr lIns="0" tIns="0" rIns="0" bIns="0" rtlCol="0" anchor="t">
            <a:spAutoFit/>
          </a:bodyPr>
          <a:lstStyle/>
          <a:p>
            <a:pPr algn="ctr">
              <a:lnSpc>
                <a:spcPts val="5508"/>
              </a:lnSpc>
            </a:pPr>
            <a:r>
              <a:rPr lang="en-US" sz="4590">
                <a:solidFill>
                  <a:srgbClr val="000000"/>
                </a:solidFill>
                <a:latin typeface="Montserrat Ultra-Bold"/>
              </a:rPr>
              <a:t>WHAT IS THERAPEUTIC RECREATION/</a:t>
            </a:r>
          </a:p>
          <a:p>
            <a:pPr algn="ctr">
              <a:lnSpc>
                <a:spcPts val="5508"/>
              </a:lnSpc>
            </a:pPr>
            <a:r>
              <a:rPr lang="en-US" sz="4590">
                <a:solidFill>
                  <a:srgbClr val="000000"/>
                </a:solidFill>
                <a:latin typeface="Montserrat Ultra-Bold"/>
              </a:rPr>
              <a:t>RECREATION THERAPY?</a:t>
            </a:r>
          </a:p>
        </p:txBody>
      </p:sp>
      <p:sp>
        <p:nvSpPr>
          <p:cNvPr id="11" name="TextBox 11"/>
          <p:cNvSpPr txBox="1"/>
          <p:nvPr/>
        </p:nvSpPr>
        <p:spPr>
          <a:xfrm>
            <a:off x="1028700" y="2631711"/>
            <a:ext cx="16230600" cy="3080249"/>
          </a:xfrm>
          <a:prstGeom prst="rect">
            <a:avLst/>
          </a:prstGeom>
        </p:spPr>
        <p:txBody>
          <a:bodyPr lIns="0" tIns="0" rIns="0" bIns="0" rtlCol="0" anchor="t">
            <a:spAutoFit/>
          </a:bodyPr>
          <a:lstStyle/>
          <a:p>
            <a:pPr algn="ctr">
              <a:lnSpc>
                <a:spcPts val="4058"/>
              </a:lnSpc>
            </a:pPr>
            <a:r>
              <a:rPr lang="en-US" sz="3381">
                <a:solidFill>
                  <a:srgbClr val="000000"/>
                </a:solidFill>
                <a:latin typeface="Montserrat"/>
              </a:rPr>
              <a:t>Recreation Therapy is a health profession which takes a person-centred, strengths-based, evidence-informed approach to practice. Recreation therapists and recreation therapy assistants use recreation and other leisure-based interventions to address the assessed needs of clients with illness and/or disabling conditions to enhance psychological and physical health, recovery, and well-being (CTRA, 2022; NCTRC, 2022)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06185" y="2373108"/>
            <a:ext cx="14162930" cy="1039714"/>
            <a:chOff x="0" y="0"/>
            <a:chExt cx="8303940" cy="609600"/>
          </a:xfrm>
        </p:grpSpPr>
        <p:sp>
          <p:nvSpPr>
            <p:cNvPr id="3" name="Freeform 3"/>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4" name="TextBox 4"/>
            <p:cNvSpPr txBox="1"/>
            <p:nvPr/>
          </p:nvSpPr>
          <p:spPr>
            <a:xfrm>
              <a:off x="101600" y="-9525"/>
              <a:ext cx="8100740" cy="619125"/>
            </a:xfrm>
            <a:prstGeom prst="rect">
              <a:avLst/>
            </a:prstGeom>
          </p:spPr>
          <p:txBody>
            <a:bodyPr lIns="28256" tIns="28256" rIns="28256" bIns="28256" rtlCol="0" anchor="ctr"/>
            <a:lstStyle/>
            <a:p>
              <a:pPr algn="ctr">
                <a:lnSpc>
                  <a:spcPts val="1479"/>
                </a:lnSpc>
              </a:pPr>
              <a:endParaRPr/>
            </a:p>
          </p:txBody>
        </p:sp>
      </p:grpSp>
      <p:grpSp>
        <p:nvGrpSpPr>
          <p:cNvPr id="5" name="Group 5"/>
          <p:cNvGrpSpPr/>
          <p:nvPr/>
        </p:nvGrpSpPr>
        <p:grpSpPr>
          <a:xfrm>
            <a:off x="1560017" y="2066953"/>
            <a:ext cx="1652023" cy="165202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7" name="TextBox 7"/>
            <p:cNvSpPr txBox="1"/>
            <p:nvPr/>
          </p:nvSpPr>
          <p:spPr>
            <a:xfrm>
              <a:off x="76200" y="66675"/>
              <a:ext cx="660400" cy="669925"/>
            </a:xfrm>
            <a:prstGeom prst="rect">
              <a:avLst/>
            </a:prstGeom>
          </p:spPr>
          <p:txBody>
            <a:bodyPr lIns="28256" tIns="28256" rIns="28256" bIns="28256" rtlCol="0" anchor="ctr"/>
            <a:lstStyle/>
            <a:p>
              <a:pPr algn="ctr">
                <a:lnSpc>
                  <a:spcPts val="1479"/>
                </a:lnSpc>
              </a:pPr>
              <a:endParaRPr/>
            </a:p>
          </p:txBody>
        </p:sp>
      </p:grpSp>
      <p:grpSp>
        <p:nvGrpSpPr>
          <p:cNvPr id="8" name="Group 8"/>
          <p:cNvGrpSpPr/>
          <p:nvPr/>
        </p:nvGrpSpPr>
        <p:grpSpPr>
          <a:xfrm>
            <a:off x="2606185" y="4080397"/>
            <a:ext cx="14162930" cy="1039714"/>
            <a:chOff x="0" y="0"/>
            <a:chExt cx="8303940" cy="609600"/>
          </a:xfrm>
        </p:grpSpPr>
        <p:sp>
          <p:nvSpPr>
            <p:cNvPr id="9" name="Freeform 9"/>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10" name="TextBox 10"/>
            <p:cNvSpPr txBox="1"/>
            <p:nvPr/>
          </p:nvSpPr>
          <p:spPr>
            <a:xfrm>
              <a:off x="101600" y="-9525"/>
              <a:ext cx="8100740" cy="619125"/>
            </a:xfrm>
            <a:prstGeom prst="rect">
              <a:avLst/>
            </a:prstGeom>
          </p:spPr>
          <p:txBody>
            <a:bodyPr lIns="28256" tIns="28256" rIns="28256" bIns="28256" rtlCol="0" anchor="ctr"/>
            <a:lstStyle/>
            <a:p>
              <a:pPr algn="ctr">
                <a:lnSpc>
                  <a:spcPts val="1479"/>
                </a:lnSpc>
              </a:pPr>
              <a:endParaRPr/>
            </a:p>
          </p:txBody>
        </p:sp>
      </p:grpSp>
      <p:grpSp>
        <p:nvGrpSpPr>
          <p:cNvPr id="11" name="Group 11"/>
          <p:cNvGrpSpPr/>
          <p:nvPr/>
        </p:nvGrpSpPr>
        <p:grpSpPr>
          <a:xfrm>
            <a:off x="1560017" y="3718976"/>
            <a:ext cx="1652023" cy="165202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3" name="TextBox 13"/>
            <p:cNvSpPr txBox="1"/>
            <p:nvPr/>
          </p:nvSpPr>
          <p:spPr>
            <a:xfrm>
              <a:off x="76200" y="66675"/>
              <a:ext cx="660400" cy="669925"/>
            </a:xfrm>
            <a:prstGeom prst="rect">
              <a:avLst/>
            </a:prstGeom>
          </p:spPr>
          <p:txBody>
            <a:bodyPr lIns="28256" tIns="28256" rIns="28256" bIns="28256" rtlCol="0" anchor="ctr"/>
            <a:lstStyle/>
            <a:p>
              <a:pPr algn="ctr">
                <a:lnSpc>
                  <a:spcPts val="1479"/>
                </a:lnSpc>
              </a:pPr>
              <a:endParaRPr/>
            </a:p>
          </p:txBody>
        </p:sp>
      </p:grpSp>
      <p:grpSp>
        <p:nvGrpSpPr>
          <p:cNvPr id="14" name="Group 14"/>
          <p:cNvGrpSpPr/>
          <p:nvPr/>
        </p:nvGrpSpPr>
        <p:grpSpPr>
          <a:xfrm>
            <a:off x="2606185" y="5734789"/>
            <a:ext cx="14162930" cy="1039714"/>
            <a:chOff x="0" y="0"/>
            <a:chExt cx="8303940" cy="609600"/>
          </a:xfrm>
        </p:grpSpPr>
        <p:sp>
          <p:nvSpPr>
            <p:cNvPr id="15" name="Freeform 15"/>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16" name="TextBox 16"/>
            <p:cNvSpPr txBox="1"/>
            <p:nvPr/>
          </p:nvSpPr>
          <p:spPr>
            <a:xfrm>
              <a:off x="101600" y="-9525"/>
              <a:ext cx="8100740" cy="619125"/>
            </a:xfrm>
            <a:prstGeom prst="rect">
              <a:avLst/>
            </a:prstGeom>
          </p:spPr>
          <p:txBody>
            <a:bodyPr lIns="28256" tIns="28256" rIns="28256" bIns="28256" rtlCol="0" anchor="ctr"/>
            <a:lstStyle/>
            <a:p>
              <a:pPr algn="ctr">
                <a:lnSpc>
                  <a:spcPts val="1479"/>
                </a:lnSpc>
              </a:pPr>
              <a:endParaRPr/>
            </a:p>
          </p:txBody>
        </p:sp>
      </p:grpSp>
      <p:grpSp>
        <p:nvGrpSpPr>
          <p:cNvPr id="17" name="Group 17"/>
          <p:cNvGrpSpPr/>
          <p:nvPr/>
        </p:nvGrpSpPr>
        <p:grpSpPr>
          <a:xfrm>
            <a:off x="1560017" y="5371000"/>
            <a:ext cx="1652023" cy="1652023"/>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9" name="TextBox 19"/>
            <p:cNvSpPr txBox="1"/>
            <p:nvPr/>
          </p:nvSpPr>
          <p:spPr>
            <a:xfrm>
              <a:off x="76200" y="66675"/>
              <a:ext cx="660400" cy="669925"/>
            </a:xfrm>
            <a:prstGeom prst="rect">
              <a:avLst/>
            </a:prstGeom>
          </p:spPr>
          <p:txBody>
            <a:bodyPr lIns="28256" tIns="28256" rIns="28256" bIns="28256" rtlCol="0" anchor="ctr"/>
            <a:lstStyle/>
            <a:p>
              <a:pPr algn="ctr">
                <a:lnSpc>
                  <a:spcPts val="1479"/>
                </a:lnSpc>
              </a:pPr>
              <a:endParaRPr/>
            </a:p>
          </p:txBody>
        </p:sp>
      </p:grpSp>
      <p:grpSp>
        <p:nvGrpSpPr>
          <p:cNvPr id="20" name="Group 20"/>
          <p:cNvGrpSpPr/>
          <p:nvPr/>
        </p:nvGrpSpPr>
        <p:grpSpPr>
          <a:xfrm>
            <a:off x="2606185" y="7322688"/>
            <a:ext cx="14162930" cy="1039714"/>
            <a:chOff x="0" y="0"/>
            <a:chExt cx="8303940" cy="609600"/>
          </a:xfrm>
        </p:grpSpPr>
        <p:sp>
          <p:nvSpPr>
            <p:cNvPr id="21" name="Freeform 21"/>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22" name="TextBox 22"/>
            <p:cNvSpPr txBox="1"/>
            <p:nvPr/>
          </p:nvSpPr>
          <p:spPr>
            <a:xfrm>
              <a:off x="101600" y="-9525"/>
              <a:ext cx="8100740" cy="619125"/>
            </a:xfrm>
            <a:prstGeom prst="rect">
              <a:avLst/>
            </a:prstGeom>
          </p:spPr>
          <p:txBody>
            <a:bodyPr lIns="28256" tIns="28256" rIns="28256" bIns="28256" rtlCol="0" anchor="ctr"/>
            <a:lstStyle/>
            <a:p>
              <a:pPr algn="ctr">
                <a:lnSpc>
                  <a:spcPts val="1479"/>
                </a:lnSpc>
              </a:pPr>
              <a:endParaRPr/>
            </a:p>
          </p:txBody>
        </p:sp>
      </p:grpSp>
      <p:grpSp>
        <p:nvGrpSpPr>
          <p:cNvPr id="23" name="Group 23"/>
          <p:cNvGrpSpPr/>
          <p:nvPr/>
        </p:nvGrpSpPr>
        <p:grpSpPr>
          <a:xfrm>
            <a:off x="1560017" y="7010717"/>
            <a:ext cx="1652023" cy="1652023"/>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25" name="TextBox 25"/>
            <p:cNvSpPr txBox="1"/>
            <p:nvPr/>
          </p:nvSpPr>
          <p:spPr>
            <a:xfrm>
              <a:off x="76200" y="66675"/>
              <a:ext cx="660400" cy="669925"/>
            </a:xfrm>
            <a:prstGeom prst="rect">
              <a:avLst/>
            </a:prstGeom>
          </p:spPr>
          <p:txBody>
            <a:bodyPr lIns="28256" tIns="28256" rIns="28256" bIns="28256" rtlCol="0" anchor="ctr"/>
            <a:lstStyle/>
            <a:p>
              <a:pPr algn="ctr">
                <a:lnSpc>
                  <a:spcPts val="1479"/>
                </a:lnSpc>
              </a:pPr>
              <a:endParaRPr/>
            </a:p>
          </p:txBody>
        </p:sp>
      </p:grpSp>
      <p:sp>
        <p:nvSpPr>
          <p:cNvPr id="26" name="Freeform 26"/>
          <p:cNvSpPr/>
          <p:nvPr/>
        </p:nvSpPr>
        <p:spPr>
          <a:xfrm>
            <a:off x="1896767" y="2458745"/>
            <a:ext cx="978524" cy="868440"/>
          </a:xfrm>
          <a:custGeom>
            <a:avLst/>
            <a:gdLst/>
            <a:ahLst/>
            <a:cxnLst/>
            <a:rect l="l" t="t" r="r" b="b"/>
            <a:pathLst>
              <a:path w="978524" h="868440">
                <a:moveTo>
                  <a:pt x="0" y="0"/>
                </a:moveTo>
                <a:lnTo>
                  <a:pt x="978523" y="0"/>
                </a:lnTo>
                <a:lnTo>
                  <a:pt x="978523" y="868440"/>
                </a:lnTo>
                <a:lnTo>
                  <a:pt x="0" y="868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27"/>
          <p:cNvSpPr/>
          <p:nvPr/>
        </p:nvSpPr>
        <p:spPr>
          <a:xfrm>
            <a:off x="1837031" y="4189975"/>
            <a:ext cx="1097995" cy="698600"/>
          </a:xfrm>
          <a:custGeom>
            <a:avLst/>
            <a:gdLst/>
            <a:ahLst/>
            <a:cxnLst/>
            <a:rect l="l" t="t" r="r" b="b"/>
            <a:pathLst>
              <a:path w="1097995" h="698600">
                <a:moveTo>
                  <a:pt x="0" y="0"/>
                </a:moveTo>
                <a:lnTo>
                  <a:pt x="1097995" y="0"/>
                </a:lnTo>
                <a:lnTo>
                  <a:pt x="1097995" y="698599"/>
                </a:lnTo>
                <a:lnTo>
                  <a:pt x="0" y="6985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a:off x="1964280" y="5848110"/>
            <a:ext cx="843498" cy="697803"/>
          </a:xfrm>
          <a:custGeom>
            <a:avLst/>
            <a:gdLst/>
            <a:ahLst/>
            <a:cxnLst/>
            <a:rect l="l" t="t" r="r" b="b"/>
            <a:pathLst>
              <a:path w="843498" h="697803">
                <a:moveTo>
                  <a:pt x="0" y="0"/>
                </a:moveTo>
                <a:lnTo>
                  <a:pt x="843497" y="0"/>
                </a:lnTo>
                <a:lnTo>
                  <a:pt x="843497" y="697803"/>
                </a:lnTo>
                <a:lnTo>
                  <a:pt x="0" y="697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1855306" y="7311158"/>
            <a:ext cx="1061445" cy="1062773"/>
          </a:xfrm>
          <a:custGeom>
            <a:avLst/>
            <a:gdLst/>
            <a:ahLst/>
            <a:cxnLst/>
            <a:rect l="l" t="t" r="r" b="b"/>
            <a:pathLst>
              <a:path w="1061445" h="1062773">
                <a:moveTo>
                  <a:pt x="0" y="0"/>
                </a:moveTo>
                <a:lnTo>
                  <a:pt x="1061445" y="0"/>
                </a:lnTo>
                <a:lnTo>
                  <a:pt x="1061445" y="1062773"/>
                </a:lnTo>
                <a:lnTo>
                  <a:pt x="0" y="10627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TextBox 30"/>
          <p:cNvSpPr txBox="1"/>
          <p:nvPr/>
        </p:nvSpPr>
        <p:spPr>
          <a:xfrm>
            <a:off x="3495242" y="5996986"/>
            <a:ext cx="11878644" cy="408630"/>
          </a:xfrm>
          <a:prstGeom prst="rect">
            <a:avLst/>
          </a:prstGeom>
        </p:spPr>
        <p:txBody>
          <a:bodyPr lIns="0" tIns="0" rIns="0" bIns="0" rtlCol="0" anchor="t">
            <a:spAutoFit/>
          </a:bodyPr>
          <a:lstStyle/>
          <a:p>
            <a:pPr>
              <a:lnSpc>
                <a:spcPts val="3243"/>
              </a:lnSpc>
            </a:pPr>
            <a:r>
              <a:rPr lang="en-US" sz="2703">
                <a:solidFill>
                  <a:srgbClr val="F7F8F9"/>
                </a:solidFill>
                <a:latin typeface="Montserrat Medium"/>
              </a:rPr>
              <a:t>Focuses on what you CAN do, and WHO you are</a:t>
            </a:r>
          </a:p>
        </p:txBody>
      </p:sp>
      <p:sp>
        <p:nvSpPr>
          <p:cNvPr id="31" name="TextBox 31"/>
          <p:cNvSpPr txBox="1"/>
          <p:nvPr/>
        </p:nvSpPr>
        <p:spPr>
          <a:xfrm>
            <a:off x="3470209" y="7651871"/>
            <a:ext cx="11878644" cy="408630"/>
          </a:xfrm>
          <a:prstGeom prst="rect">
            <a:avLst/>
          </a:prstGeom>
        </p:spPr>
        <p:txBody>
          <a:bodyPr lIns="0" tIns="0" rIns="0" bIns="0" rtlCol="0" anchor="t">
            <a:spAutoFit/>
          </a:bodyPr>
          <a:lstStyle/>
          <a:p>
            <a:pPr>
              <a:lnSpc>
                <a:spcPts val="3243"/>
              </a:lnSpc>
            </a:pPr>
            <a:r>
              <a:rPr lang="en-US" sz="2703">
                <a:solidFill>
                  <a:srgbClr val="F7F8F9"/>
                </a:solidFill>
                <a:latin typeface="Montserrat Medium"/>
              </a:rPr>
              <a:t>Gives opportunities for a sense of normalcy</a:t>
            </a:r>
          </a:p>
        </p:txBody>
      </p:sp>
      <p:sp>
        <p:nvSpPr>
          <p:cNvPr id="32" name="Freeform 32"/>
          <p:cNvSpPr/>
          <p:nvPr/>
        </p:nvSpPr>
        <p:spPr>
          <a:xfrm>
            <a:off x="13460693" y="6774503"/>
            <a:ext cx="3093226" cy="3284313"/>
          </a:xfrm>
          <a:custGeom>
            <a:avLst/>
            <a:gdLst/>
            <a:ahLst/>
            <a:cxnLst/>
            <a:rect l="l" t="t" r="r" b="b"/>
            <a:pathLst>
              <a:path w="3093226" h="3284313">
                <a:moveTo>
                  <a:pt x="0" y="0"/>
                </a:moveTo>
                <a:lnTo>
                  <a:pt x="3093226" y="0"/>
                </a:lnTo>
                <a:lnTo>
                  <a:pt x="3093226" y="3284314"/>
                </a:lnTo>
                <a:lnTo>
                  <a:pt x="0" y="32843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3" name="Freeform 33"/>
          <p:cNvSpPr/>
          <p:nvPr/>
        </p:nvSpPr>
        <p:spPr>
          <a:xfrm>
            <a:off x="503601" y="8791676"/>
            <a:ext cx="4833610" cy="1140002"/>
          </a:xfrm>
          <a:custGeom>
            <a:avLst/>
            <a:gdLst/>
            <a:ahLst/>
            <a:cxnLst/>
            <a:rect l="l" t="t" r="r" b="b"/>
            <a:pathLst>
              <a:path w="4833610" h="1140002">
                <a:moveTo>
                  <a:pt x="0" y="0"/>
                </a:moveTo>
                <a:lnTo>
                  <a:pt x="4833610" y="0"/>
                </a:lnTo>
                <a:lnTo>
                  <a:pt x="4833610" y="1140002"/>
                </a:lnTo>
                <a:lnTo>
                  <a:pt x="0" y="1140002"/>
                </a:lnTo>
                <a:lnTo>
                  <a:pt x="0" y="0"/>
                </a:lnTo>
                <a:close/>
              </a:path>
            </a:pathLst>
          </a:custGeom>
          <a:blipFill>
            <a:blip r:embed="rId12"/>
            <a:stretch>
              <a:fillRect/>
            </a:stretch>
          </a:blipFill>
        </p:spPr>
      </p:sp>
      <p:sp>
        <p:nvSpPr>
          <p:cNvPr id="34" name="TextBox 34"/>
          <p:cNvSpPr txBox="1"/>
          <p:nvPr/>
        </p:nvSpPr>
        <p:spPr>
          <a:xfrm>
            <a:off x="3760808" y="839583"/>
            <a:ext cx="10766384" cy="685800"/>
          </a:xfrm>
          <a:prstGeom prst="rect">
            <a:avLst/>
          </a:prstGeom>
        </p:spPr>
        <p:txBody>
          <a:bodyPr lIns="0" tIns="0" rIns="0" bIns="0" rtlCol="0" anchor="t">
            <a:spAutoFit/>
          </a:bodyPr>
          <a:lstStyle/>
          <a:p>
            <a:pPr algn="ctr">
              <a:lnSpc>
                <a:spcPts val="5445"/>
              </a:lnSpc>
            </a:pPr>
            <a:r>
              <a:rPr lang="en-US" sz="4537">
                <a:solidFill>
                  <a:srgbClr val="000000"/>
                </a:solidFill>
                <a:latin typeface="Montserrat Ultra-Bold"/>
              </a:rPr>
              <a:t>WHY RECREATION THERAPY?</a:t>
            </a:r>
          </a:p>
        </p:txBody>
      </p:sp>
      <p:sp>
        <p:nvSpPr>
          <p:cNvPr id="35" name="TextBox 35"/>
          <p:cNvSpPr txBox="1"/>
          <p:nvPr/>
        </p:nvSpPr>
        <p:spPr>
          <a:xfrm>
            <a:off x="3495242" y="2718571"/>
            <a:ext cx="11184437" cy="408630"/>
          </a:xfrm>
          <a:prstGeom prst="rect">
            <a:avLst/>
          </a:prstGeom>
        </p:spPr>
        <p:txBody>
          <a:bodyPr lIns="0" tIns="0" rIns="0" bIns="0" rtlCol="0" anchor="t">
            <a:spAutoFit/>
          </a:bodyPr>
          <a:lstStyle/>
          <a:p>
            <a:pPr>
              <a:lnSpc>
                <a:spcPts val="3243"/>
              </a:lnSpc>
            </a:pPr>
            <a:r>
              <a:rPr lang="en-US" sz="2703">
                <a:solidFill>
                  <a:srgbClr val="F7F8F9"/>
                </a:solidFill>
                <a:latin typeface="Montserrat Medium"/>
              </a:rPr>
              <a:t>Gives a sense of purpose and contribution</a:t>
            </a:r>
          </a:p>
        </p:txBody>
      </p:sp>
      <p:sp>
        <p:nvSpPr>
          <p:cNvPr id="36" name="TextBox 36"/>
          <p:cNvSpPr txBox="1"/>
          <p:nvPr/>
        </p:nvSpPr>
        <p:spPr>
          <a:xfrm>
            <a:off x="3432196" y="4475629"/>
            <a:ext cx="12899336" cy="408630"/>
          </a:xfrm>
          <a:prstGeom prst="rect">
            <a:avLst/>
          </a:prstGeom>
        </p:spPr>
        <p:txBody>
          <a:bodyPr lIns="0" tIns="0" rIns="0" bIns="0" rtlCol="0" anchor="t">
            <a:spAutoFit/>
          </a:bodyPr>
          <a:lstStyle/>
          <a:p>
            <a:pPr>
              <a:lnSpc>
                <a:spcPts val="3243"/>
              </a:lnSpc>
            </a:pPr>
            <a:r>
              <a:rPr lang="en-US" sz="2703">
                <a:solidFill>
                  <a:srgbClr val="F7F8F9"/>
                </a:solidFill>
                <a:latin typeface="Montserrat Medium"/>
              </a:rPr>
              <a:t>Provides a safe environment to experience both challenge and success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76349" y="2585368"/>
            <a:ext cx="13865662" cy="1017891"/>
            <a:chOff x="0" y="0"/>
            <a:chExt cx="8303940" cy="609600"/>
          </a:xfrm>
        </p:grpSpPr>
        <p:sp>
          <p:nvSpPr>
            <p:cNvPr id="3" name="Freeform 3"/>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4" name="TextBox 4"/>
            <p:cNvSpPr txBox="1"/>
            <p:nvPr/>
          </p:nvSpPr>
          <p:spPr>
            <a:xfrm>
              <a:off x="101600" y="-28575"/>
              <a:ext cx="8100740" cy="638175"/>
            </a:xfrm>
            <a:prstGeom prst="rect">
              <a:avLst/>
            </a:prstGeom>
          </p:spPr>
          <p:txBody>
            <a:bodyPr lIns="27246" tIns="27246" rIns="27246" bIns="27246" rtlCol="0" anchor="ctr"/>
            <a:lstStyle/>
            <a:p>
              <a:pPr algn="ctr">
                <a:lnSpc>
                  <a:spcPts val="1426"/>
                </a:lnSpc>
              </a:pPr>
              <a:endParaRPr/>
            </a:p>
          </p:txBody>
        </p:sp>
      </p:grpSp>
      <p:grpSp>
        <p:nvGrpSpPr>
          <p:cNvPr id="5" name="Group 5"/>
          <p:cNvGrpSpPr/>
          <p:nvPr/>
        </p:nvGrpSpPr>
        <p:grpSpPr>
          <a:xfrm>
            <a:off x="1471915" y="2285639"/>
            <a:ext cx="1617349" cy="16173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7" name="TextBox 7"/>
            <p:cNvSpPr txBox="1"/>
            <p:nvPr/>
          </p:nvSpPr>
          <p:spPr>
            <a:xfrm>
              <a:off x="76200" y="47625"/>
              <a:ext cx="660400" cy="688975"/>
            </a:xfrm>
            <a:prstGeom prst="rect">
              <a:avLst/>
            </a:prstGeom>
          </p:spPr>
          <p:txBody>
            <a:bodyPr lIns="27246" tIns="27246" rIns="27246" bIns="27246" rtlCol="0" anchor="ctr"/>
            <a:lstStyle/>
            <a:p>
              <a:pPr algn="ctr">
                <a:lnSpc>
                  <a:spcPts val="1426"/>
                </a:lnSpc>
              </a:pPr>
              <a:endParaRPr/>
            </a:p>
          </p:txBody>
        </p:sp>
      </p:grpSp>
      <p:grpSp>
        <p:nvGrpSpPr>
          <p:cNvPr id="8" name="Group 8"/>
          <p:cNvGrpSpPr/>
          <p:nvPr/>
        </p:nvGrpSpPr>
        <p:grpSpPr>
          <a:xfrm>
            <a:off x="2476349" y="4197123"/>
            <a:ext cx="13865662" cy="1017891"/>
            <a:chOff x="0" y="0"/>
            <a:chExt cx="8303940" cy="609600"/>
          </a:xfrm>
        </p:grpSpPr>
        <p:sp>
          <p:nvSpPr>
            <p:cNvPr id="9" name="Freeform 9"/>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10" name="TextBox 10"/>
            <p:cNvSpPr txBox="1"/>
            <p:nvPr/>
          </p:nvSpPr>
          <p:spPr>
            <a:xfrm>
              <a:off x="101600" y="-28575"/>
              <a:ext cx="8100740" cy="638175"/>
            </a:xfrm>
            <a:prstGeom prst="rect">
              <a:avLst/>
            </a:prstGeom>
          </p:spPr>
          <p:txBody>
            <a:bodyPr lIns="27246" tIns="27246" rIns="27246" bIns="27246" rtlCol="0" anchor="ctr"/>
            <a:lstStyle/>
            <a:p>
              <a:pPr algn="ctr">
                <a:lnSpc>
                  <a:spcPts val="1426"/>
                </a:lnSpc>
              </a:pPr>
              <a:endParaRPr/>
            </a:p>
          </p:txBody>
        </p:sp>
      </p:grpSp>
      <p:grpSp>
        <p:nvGrpSpPr>
          <p:cNvPr id="11" name="Group 11"/>
          <p:cNvGrpSpPr/>
          <p:nvPr/>
        </p:nvGrpSpPr>
        <p:grpSpPr>
          <a:xfrm>
            <a:off x="1471915" y="3902988"/>
            <a:ext cx="1617349" cy="161734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3" name="TextBox 13"/>
            <p:cNvSpPr txBox="1"/>
            <p:nvPr/>
          </p:nvSpPr>
          <p:spPr>
            <a:xfrm>
              <a:off x="76200" y="47625"/>
              <a:ext cx="660400" cy="688975"/>
            </a:xfrm>
            <a:prstGeom prst="rect">
              <a:avLst/>
            </a:prstGeom>
          </p:spPr>
          <p:txBody>
            <a:bodyPr lIns="27246" tIns="27246" rIns="27246" bIns="27246" rtlCol="0" anchor="ctr"/>
            <a:lstStyle/>
            <a:p>
              <a:pPr algn="ctr">
                <a:lnSpc>
                  <a:spcPts val="1426"/>
                </a:lnSpc>
              </a:pPr>
              <a:endParaRPr/>
            </a:p>
          </p:txBody>
        </p:sp>
      </p:grpSp>
      <p:grpSp>
        <p:nvGrpSpPr>
          <p:cNvPr id="14" name="Group 14"/>
          <p:cNvGrpSpPr/>
          <p:nvPr/>
        </p:nvGrpSpPr>
        <p:grpSpPr>
          <a:xfrm>
            <a:off x="2463821" y="5908703"/>
            <a:ext cx="13865662" cy="1017891"/>
            <a:chOff x="0" y="0"/>
            <a:chExt cx="8303940" cy="609600"/>
          </a:xfrm>
        </p:grpSpPr>
        <p:sp>
          <p:nvSpPr>
            <p:cNvPr id="15" name="Freeform 15"/>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16" name="TextBox 16"/>
            <p:cNvSpPr txBox="1"/>
            <p:nvPr/>
          </p:nvSpPr>
          <p:spPr>
            <a:xfrm>
              <a:off x="101600" y="-28575"/>
              <a:ext cx="8100740" cy="638175"/>
            </a:xfrm>
            <a:prstGeom prst="rect">
              <a:avLst/>
            </a:prstGeom>
          </p:spPr>
          <p:txBody>
            <a:bodyPr lIns="27246" tIns="27246" rIns="27246" bIns="27246" rtlCol="0" anchor="ctr"/>
            <a:lstStyle/>
            <a:p>
              <a:pPr algn="ctr">
                <a:lnSpc>
                  <a:spcPts val="1426"/>
                </a:lnSpc>
              </a:pPr>
              <a:endParaRPr/>
            </a:p>
          </p:txBody>
        </p:sp>
      </p:grpSp>
      <p:grpSp>
        <p:nvGrpSpPr>
          <p:cNvPr id="17" name="Group 17"/>
          <p:cNvGrpSpPr/>
          <p:nvPr/>
        </p:nvGrpSpPr>
        <p:grpSpPr>
          <a:xfrm>
            <a:off x="1471915" y="5520337"/>
            <a:ext cx="1617349" cy="161734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19" name="TextBox 19"/>
            <p:cNvSpPr txBox="1"/>
            <p:nvPr/>
          </p:nvSpPr>
          <p:spPr>
            <a:xfrm>
              <a:off x="76200" y="47625"/>
              <a:ext cx="660400" cy="688975"/>
            </a:xfrm>
            <a:prstGeom prst="rect">
              <a:avLst/>
            </a:prstGeom>
          </p:spPr>
          <p:txBody>
            <a:bodyPr lIns="27246" tIns="27246" rIns="27246" bIns="27246" rtlCol="0" anchor="ctr"/>
            <a:lstStyle/>
            <a:p>
              <a:pPr algn="ctr">
                <a:lnSpc>
                  <a:spcPts val="1426"/>
                </a:lnSpc>
              </a:pPr>
              <a:endParaRPr/>
            </a:p>
          </p:txBody>
        </p:sp>
      </p:grpSp>
      <p:grpSp>
        <p:nvGrpSpPr>
          <p:cNvPr id="20" name="Group 20"/>
          <p:cNvGrpSpPr/>
          <p:nvPr/>
        </p:nvGrpSpPr>
        <p:grpSpPr>
          <a:xfrm>
            <a:off x="2476349" y="7438356"/>
            <a:ext cx="13865662" cy="1017891"/>
            <a:chOff x="0" y="0"/>
            <a:chExt cx="8303940" cy="609600"/>
          </a:xfrm>
        </p:grpSpPr>
        <p:sp>
          <p:nvSpPr>
            <p:cNvPr id="21" name="Freeform 21"/>
            <p:cNvSpPr/>
            <p:nvPr/>
          </p:nvSpPr>
          <p:spPr>
            <a:xfrm>
              <a:off x="0" y="0"/>
              <a:ext cx="8303940" cy="609600"/>
            </a:xfrm>
            <a:custGeom>
              <a:avLst/>
              <a:gdLst/>
              <a:ahLst/>
              <a:cxnLst/>
              <a:rect l="l" t="t" r="r" b="b"/>
              <a:pathLst>
                <a:path w="8303940" h="609600">
                  <a:moveTo>
                    <a:pt x="8100740" y="0"/>
                  </a:moveTo>
                  <a:lnTo>
                    <a:pt x="0" y="0"/>
                  </a:lnTo>
                  <a:lnTo>
                    <a:pt x="203200" y="609600"/>
                  </a:lnTo>
                  <a:lnTo>
                    <a:pt x="8303940" y="609600"/>
                  </a:lnTo>
                  <a:lnTo>
                    <a:pt x="8100740" y="0"/>
                  </a:lnTo>
                  <a:close/>
                </a:path>
              </a:pathLst>
            </a:custGeom>
            <a:solidFill>
              <a:srgbClr val="9B0000"/>
            </a:solidFill>
          </p:spPr>
        </p:sp>
        <p:sp>
          <p:nvSpPr>
            <p:cNvPr id="22" name="TextBox 22"/>
            <p:cNvSpPr txBox="1"/>
            <p:nvPr/>
          </p:nvSpPr>
          <p:spPr>
            <a:xfrm>
              <a:off x="101600" y="-28575"/>
              <a:ext cx="8100740" cy="638175"/>
            </a:xfrm>
            <a:prstGeom prst="rect">
              <a:avLst/>
            </a:prstGeom>
          </p:spPr>
          <p:txBody>
            <a:bodyPr lIns="27246" tIns="27246" rIns="27246" bIns="27246" rtlCol="0" anchor="ctr"/>
            <a:lstStyle/>
            <a:p>
              <a:pPr algn="ctr">
                <a:lnSpc>
                  <a:spcPts val="1426"/>
                </a:lnSpc>
              </a:pPr>
              <a:endParaRPr/>
            </a:p>
          </p:txBody>
        </p:sp>
      </p:grpSp>
      <p:grpSp>
        <p:nvGrpSpPr>
          <p:cNvPr id="23" name="Group 23"/>
          <p:cNvGrpSpPr/>
          <p:nvPr/>
        </p:nvGrpSpPr>
        <p:grpSpPr>
          <a:xfrm>
            <a:off x="1471915" y="7088794"/>
            <a:ext cx="1617349" cy="161734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B0000"/>
            </a:solidFill>
          </p:spPr>
        </p:sp>
        <p:sp>
          <p:nvSpPr>
            <p:cNvPr id="25" name="TextBox 25"/>
            <p:cNvSpPr txBox="1"/>
            <p:nvPr/>
          </p:nvSpPr>
          <p:spPr>
            <a:xfrm>
              <a:off x="76200" y="47625"/>
              <a:ext cx="660400" cy="688975"/>
            </a:xfrm>
            <a:prstGeom prst="rect">
              <a:avLst/>
            </a:prstGeom>
          </p:spPr>
          <p:txBody>
            <a:bodyPr lIns="27246" tIns="27246" rIns="27246" bIns="27246" rtlCol="0" anchor="ctr"/>
            <a:lstStyle/>
            <a:p>
              <a:pPr algn="ctr">
                <a:lnSpc>
                  <a:spcPts val="1426"/>
                </a:lnSpc>
              </a:pPr>
              <a:endParaRPr/>
            </a:p>
          </p:txBody>
        </p:sp>
      </p:grpSp>
      <p:sp>
        <p:nvSpPr>
          <p:cNvPr id="26" name="Freeform 26"/>
          <p:cNvSpPr/>
          <p:nvPr/>
        </p:nvSpPr>
        <p:spPr>
          <a:xfrm>
            <a:off x="1801597" y="2669207"/>
            <a:ext cx="957985" cy="850212"/>
          </a:xfrm>
          <a:custGeom>
            <a:avLst/>
            <a:gdLst/>
            <a:ahLst/>
            <a:cxnLst/>
            <a:rect l="l" t="t" r="r" b="b"/>
            <a:pathLst>
              <a:path w="957985" h="850212">
                <a:moveTo>
                  <a:pt x="0" y="0"/>
                </a:moveTo>
                <a:lnTo>
                  <a:pt x="957986" y="0"/>
                </a:lnTo>
                <a:lnTo>
                  <a:pt x="957986" y="850212"/>
                </a:lnTo>
                <a:lnTo>
                  <a:pt x="0" y="8502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Freeform 27"/>
          <p:cNvSpPr/>
          <p:nvPr/>
        </p:nvSpPr>
        <p:spPr>
          <a:xfrm>
            <a:off x="1743115" y="4364100"/>
            <a:ext cx="1074949" cy="683937"/>
          </a:xfrm>
          <a:custGeom>
            <a:avLst/>
            <a:gdLst/>
            <a:ahLst/>
            <a:cxnLst/>
            <a:rect l="l" t="t" r="r" b="b"/>
            <a:pathLst>
              <a:path w="1074949" h="683937">
                <a:moveTo>
                  <a:pt x="0" y="0"/>
                </a:moveTo>
                <a:lnTo>
                  <a:pt x="1074950" y="0"/>
                </a:lnTo>
                <a:lnTo>
                  <a:pt x="1074950" y="683936"/>
                </a:lnTo>
                <a:lnTo>
                  <a:pt x="0" y="6839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a:off x="1867693" y="5987433"/>
            <a:ext cx="825793" cy="683156"/>
          </a:xfrm>
          <a:custGeom>
            <a:avLst/>
            <a:gdLst/>
            <a:ahLst/>
            <a:cxnLst/>
            <a:rect l="l" t="t" r="r" b="b"/>
            <a:pathLst>
              <a:path w="825793" h="683156">
                <a:moveTo>
                  <a:pt x="0" y="0"/>
                </a:moveTo>
                <a:lnTo>
                  <a:pt x="825794" y="0"/>
                </a:lnTo>
                <a:lnTo>
                  <a:pt x="825794" y="683156"/>
                </a:lnTo>
                <a:lnTo>
                  <a:pt x="0" y="6831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1761007" y="7382929"/>
            <a:ext cx="1039166" cy="1040466"/>
          </a:xfrm>
          <a:custGeom>
            <a:avLst/>
            <a:gdLst/>
            <a:ahLst/>
            <a:cxnLst/>
            <a:rect l="l" t="t" r="r" b="b"/>
            <a:pathLst>
              <a:path w="1039166" h="1040466">
                <a:moveTo>
                  <a:pt x="0" y="0"/>
                </a:moveTo>
                <a:lnTo>
                  <a:pt x="1039166" y="0"/>
                </a:lnTo>
                <a:lnTo>
                  <a:pt x="1039166" y="1040466"/>
                </a:lnTo>
                <a:lnTo>
                  <a:pt x="0" y="1040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TextBox 30"/>
          <p:cNvSpPr txBox="1"/>
          <p:nvPr/>
        </p:nvSpPr>
        <p:spPr>
          <a:xfrm>
            <a:off x="3334218" y="6165396"/>
            <a:ext cx="11629322" cy="400053"/>
          </a:xfrm>
          <a:prstGeom prst="rect">
            <a:avLst/>
          </a:prstGeom>
        </p:spPr>
        <p:txBody>
          <a:bodyPr lIns="0" tIns="0" rIns="0" bIns="0" rtlCol="0" anchor="t">
            <a:spAutoFit/>
          </a:bodyPr>
          <a:lstStyle/>
          <a:p>
            <a:pPr>
              <a:lnSpc>
                <a:spcPts val="3175"/>
              </a:lnSpc>
            </a:pPr>
            <a:r>
              <a:rPr lang="en-US" sz="2646">
                <a:solidFill>
                  <a:srgbClr val="F7F8F9"/>
                </a:solidFill>
                <a:latin typeface="Montserrat Medium"/>
              </a:rPr>
              <a:t>Opportunity to create connection</a:t>
            </a:r>
          </a:p>
        </p:txBody>
      </p:sp>
      <p:sp>
        <p:nvSpPr>
          <p:cNvPr id="31" name="TextBox 31"/>
          <p:cNvSpPr txBox="1"/>
          <p:nvPr/>
        </p:nvSpPr>
        <p:spPr>
          <a:xfrm>
            <a:off x="3322238" y="7760630"/>
            <a:ext cx="11629322" cy="400053"/>
          </a:xfrm>
          <a:prstGeom prst="rect">
            <a:avLst/>
          </a:prstGeom>
        </p:spPr>
        <p:txBody>
          <a:bodyPr lIns="0" tIns="0" rIns="0" bIns="0" rtlCol="0" anchor="t">
            <a:spAutoFit/>
          </a:bodyPr>
          <a:lstStyle/>
          <a:p>
            <a:pPr>
              <a:lnSpc>
                <a:spcPts val="3175"/>
              </a:lnSpc>
            </a:pPr>
            <a:r>
              <a:rPr lang="en-US" sz="2646">
                <a:solidFill>
                  <a:srgbClr val="F7F8F9"/>
                </a:solidFill>
                <a:latin typeface="Montserrat Medium"/>
              </a:rPr>
              <a:t>Provides an opportunity for self-discovery</a:t>
            </a:r>
          </a:p>
        </p:txBody>
      </p:sp>
      <p:sp>
        <p:nvSpPr>
          <p:cNvPr id="32" name="Freeform 32"/>
          <p:cNvSpPr/>
          <p:nvPr/>
        </p:nvSpPr>
        <p:spPr>
          <a:xfrm>
            <a:off x="576945" y="8744979"/>
            <a:ext cx="4841999" cy="1141981"/>
          </a:xfrm>
          <a:custGeom>
            <a:avLst/>
            <a:gdLst/>
            <a:ahLst/>
            <a:cxnLst/>
            <a:rect l="l" t="t" r="r" b="b"/>
            <a:pathLst>
              <a:path w="4841999" h="1141981">
                <a:moveTo>
                  <a:pt x="0" y="0"/>
                </a:moveTo>
                <a:lnTo>
                  <a:pt x="4841999" y="0"/>
                </a:lnTo>
                <a:lnTo>
                  <a:pt x="4841999" y="1141981"/>
                </a:lnTo>
                <a:lnTo>
                  <a:pt x="0" y="1141981"/>
                </a:lnTo>
                <a:lnTo>
                  <a:pt x="0" y="0"/>
                </a:lnTo>
                <a:close/>
              </a:path>
            </a:pathLst>
          </a:custGeom>
          <a:blipFill>
            <a:blip r:embed="rId10"/>
            <a:stretch>
              <a:fillRect/>
            </a:stretch>
          </a:blipFill>
        </p:spPr>
      </p:sp>
      <p:sp>
        <p:nvSpPr>
          <p:cNvPr id="33" name="TextBox 33"/>
          <p:cNvSpPr txBox="1"/>
          <p:nvPr/>
        </p:nvSpPr>
        <p:spPr>
          <a:xfrm>
            <a:off x="4294002" y="1028700"/>
            <a:ext cx="9699997" cy="685800"/>
          </a:xfrm>
          <a:prstGeom prst="rect">
            <a:avLst/>
          </a:prstGeom>
        </p:spPr>
        <p:txBody>
          <a:bodyPr lIns="0" tIns="0" rIns="0" bIns="0" rtlCol="0" anchor="t">
            <a:spAutoFit/>
          </a:bodyPr>
          <a:lstStyle/>
          <a:p>
            <a:pPr algn="ctr">
              <a:lnSpc>
                <a:spcPts val="5447"/>
              </a:lnSpc>
            </a:pPr>
            <a:r>
              <a:rPr lang="en-US" sz="4539">
                <a:solidFill>
                  <a:srgbClr val="000000"/>
                </a:solidFill>
                <a:latin typeface="Montserrat Ultra-Bold"/>
              </a:rPr>
              <a:t>WHY RECREATION THERAPY?</a:t>
            </a:r>
          </a:p>
        </p:txBody>
      </p:sp>
      <p:sp>
        <p:nvSpPr>
          <p:cNvPr id="34" name="TextBox 34"/>
          <p:cNvSpPr txBox="1"/>
          <p:nvPr/>
        </p:nvSpPr>
        <p:spPr>
          <a:xfrm>
            <a:off x="3346746" y="2923580"/>
            <a:ext cx="10949686" cy="400053"/>
          </a:xfrm>
          <a:prstGeom prst="rect">
            <a:avLst/>
          </a:prstGeom>
        </p:spPr>
        <p:txBody>
          <a:bodyPr lIns="0" tIns="0" rIns="0" bIns="0" rtlCol="0" anchor="t">
            <a:spAutoFit/>
          </a:bodyPr>
          <a:lstStyle/>
          <a:p>
            <a:pPr>
              <a:lnSpc>
                <a:spcPts val="3175"/>
              </a:lnSpc>
            </a:pPr>
            <a:r>
              <a:rPr lang="en-US" sz="2646">
                <a:solidFill>
                  <a:srgbClr val="F7F8F9"/>
                </a:solidFill>
                <a:latin typeface="Montserrat Medium"/>
              </a:rPr>
              <a:t>Inclusive and supportive</a:t>
            </a:r>
          </a:p>
        </p:txBody>
      </p:sp>
      <p:sp>
        <p:nvSpPr>
          <p:cNvPr id="35" name="TextBox 35"/>
          <p:cNvSpPr txBox="1"/>
          <p:nvPr/>
        </p:nvSpPr>
        <p:spPr>
          <a:xfrm>
            <a:off x="3285024" y="4584059"/>
            <a:ext cx="12628590" cy="400053"/>
          </a:xfrm>
          <a:prstGeom prst="rect">
            <a:avLst/>
          </a:prstGeom>
        </p:spPr>
        <p:txBody>
          <a:bodyPr lIns="0" tIns="0" rIns="0" bIns="0" rtlCol="0" anchor="t">
            <a:spAutoFit/>
          </a:bodyPr>
          <a:lstStyle/>
          <a:p>
            <a:pPr>
              <a:lnSpc>
                <a:spcPts val="3175"/>
              </a:lnSpc>
            </a:pPr>
            <a:r>
              <a:rPr lang="en-US" sz="2646">
                <a:solidFill>
                  <a:srgbClr val="F7F8F9"/>
                </a:solidFill>
                <a:latin typeface="Montserrat Medium"/>
              </a:rPr>
              <a:t>Evidence and strength-based</a:t>
            </a:r>
          </a:p>
        </p:txBody>
      </p:sp>
      <p:sp>
        <p:nvSpPr>
          <p:cNvPr id="36" name="Freeform 36"/>
          <p:cNvSpPr/>
          <p:nvPr/>
        </p:nvSpPr>
        <p:spPr>
          <a:xfrm>
            <a:off x="12544549" y="6926594"/>
            <a:ext cx="2898898" cy="3077981"/>
          </a:xfrm>
          <a:custGeom>
            <a:avLst/>
            <a:gdLst/>
            <a:ahLst/>
            <a:cxnLst/>
            <a:rect l="l" t="t" r="r" b="b"/>
            <a:pathLst>
              <a:path w="2898898" h="3077981">
                <a:moveTo>
                  <a:pt x="0" y="0"/>
                </a:moveTo>
                <a:lnTo>
                  <a:pt x="2898899" y="0"/>
                </a:lnTo>
                <a:lnTo>
                  <a:pt x="2898899" y="3077981"/>
                </a:lnTo>
                <a:lnTo>
                  <a:pt x="0" y="30779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54522" y="2815207"/>
            <a:ext cx="4504268" cy="2252134"/>
            <a:chOff x="0" y="0"/>
            <a:chExt cx="812800" cy="406400"/>
          </a:xfrm>
        </p:grpSpPr>
        <p:sp>
          <p:nvSpPr>
            <p:cNvPr id="3" name="Freeform 3"/>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9B0000"/>
            </a:solidFill>
          </p:spPr>
        </p:sp>
        <p:sp>
          <p:nvSpPr>
            <p:cNvPr id="4" name="TextBox 4"/>
            <p:cNvSpPr txBox="1"/>
            <p:nvPr/>
          </p:nvSpPr>
          <p:spPr>
            <a:xfrm>
              <a:off x="177800" y="-19050"/>
              <a:ext cx="558800" cy="425450"/>
            </a:xfrm>
            <a:prstGeom prst="rect">
              <a:avLst/>
            </a:prstGeom>
          </p:spPr>
          <p:txBody>
            <a:bodyPr lIns="28998" tIns="28998" rIns="28998" bIns="28998" rtlCol="0" anchor="ctr"/>
            <a:lstStyle/>
            <a:p>
              <a:pPr algn="ctr">
                <a:lnSpc>
                  <a:spcPts val="1518"/>
                </a:lnSpc>
              </a:pPr>
              <a:endParaRPr/>
            </a:p>
          </p:txBody>
        </p:sp>
      </p:grpSp>
      <p:grpSp>
        <p:nvGrpSpPr>
          <p:cNvPr id="5" name="Group 5"/>
          <p:cNvGrpSpPr/>
          <p:nvPr/>
        </p:nvGrpSpPr>
        <p:grpSpPr>
          <a:xfrm>
            <a:off x="8858790" y="2815207"/>
            <a:ext cx="4504268" cy="2252134"/>
            <a:chOff x="0" y="0"/>
            <a:chExt cx="812800" cy="406400"/>
          </a:xfrm>
        </p:grpSpPr>
        <p:sp>
          <p:nvSpPr>
            <p:cNvPr id="6" name="Freeform 6"/>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9B0000"/>
            </a:solidFill>
          </p:spPr>
        </p:sp>
        <p:sp>
          <p:nvSpPr>
            <p:cNvPr id="7" name="TextBox 7"/>
            <p:cNvSpPr txBox="1"/>
            <p:nvPr/>
          </p:nvSpPr>
          <p:spPr>
            <a:xfrm>
              <a:off x="177800" y="-19050"/>
              <a:ext cx="558800" cy="425450"/>
            </a:xfrm>
            <a:prstGeom prst="rect">
              <a:avLst/>
            </a:prstGeom>
          </p:spPr>
          <p:txBody>
            <a:bodyPr lIns="28998" tIns="28998" rIns="28998" bIns="28998" rtlCol="0" anchor="ctr"/>
            <a:lstStyle/>
            <a:p>
              <a:pPr algn="ctr">
                <a:lnSpc>
                  <a:spcPts val="1518"/>
                </a:lnSpc>
              </a:pPr>
              <a:endParaRPr/>
            </a:p>
          </p:txBody>
        </p:sp>
      </p:grpSp>
      <p:grpSp>
        <p:nvGrpSpPr>
          <p:cNvPr id="8" name="Group 8"/>
          <p:cNvGrpSpPr/>
          <p:nvPr/>
        </p:nvGrpSpPr>
        <p:grpSpPr>
          <a:xfrm>
            <a:off x="0" y="5558229"/>
            <a:ext cx="18288000" cy="4199083"/>
            <a:chOff x="0" y="0"/>
            <a:chExt cx="4993893" cy="1146641"/>
          </a:xfrm>
        </p:grpSpPr>
        <p:sp>
          <p:nvSpPr>
            <p:cNvPr id="9" name="Freeform 9"/>
            <p:cNvSpPr/>
            <p:nvPr/>
          </p:nvSpPr>
          <p:spPr>
            <a:xfrm>
              <a:off x="0" y="0"/>
              <a:ext cx="4993893" cy="1146641"/>
            </a:xfrm>
            <a:custGeom>
              <a:avLst/>
              <a:gdLst/>
              <a:ahLst/>
              <a:cxnLst/>
              <a:rect l="l" t="t" r="r" b="b"/>
              <a:pathLst>
                <a:path w="4993893" h="1146641">
                  <a:moveTo>
                    <a:pt x="0" y="0"/>
                  </a:moveTo>
                  <a:lnTo>
                    <a:pt x="4993893" y="0"/>
                  </a:lnTo>
                  <a:lnTo>
                    <a:pt x="4993893" y="1146641"/>
                  </a:lnTo>
                  <a:lnTo>
                    <a:pt x="0" y="1146641"/>
                  </a:lnTo>
                  <a:close/>
                </a:path>
              </a:pathLst>
            </a:custGeom>
            <a:solidFill>
              <a:srgbClr val="9B0000"/>
            </a:solidFill>
          </p:spPr>
        </p:sp>
        <p:sp>
          <p:nvSpPr>
            <p:cNvPr id="10" name="TextBox 10"/>
            <p:cNvSpPr txBox="1"/>
            <p:nvPr/>
          </p:nvSpPr>
          <p:spPr>
            <a:xfrm>
              <a:off x="0" y="-19050"/>
              <a:ext cx="4993893" cy="1165691"/>
            </a:xfrm>
            <a:prstGeom prst="rect">
              <a:avLst/>
            </a:prstGeom>
          </p:spPr>
          <p:txBody>
            <a:bodyPr lIns="28998" tIns="28998" rIns="28998" bIns="28998" rtlCol="0" anchor="ctr"/>
            <a:lstStyle/>
            <a:p>
              <a:pPr algn="ctr">
                <a:lnSpc>
                  <a:spcPts val="1518"/>
                </a:lnSpc>
              </a:pPr>
              <a:endParaRPr/>
            </a:p>
          </p:txBody>
        </p:sp>
      </p:grpSp>
      <p:sp>
        <p:nvSpPr>
          <p:cNvPr id="11" name="TextBox 11"/>
          <p:cNvSpPr txBox="1"/>
          <p:nvPr/>
        </p:nvSpPr>
        <p:spPr>
          <a:xfrm>
            <a:off x="3887211" y="538732"/>
            <a:ext cx="10357540" cy="1371600"/>
          </a:xfrm>
          <a:prstGeom prst="rect">
            <a:avLst/>
          </a:prstGeom>
        </p:spPr>
        <p:txBody>
          <a:bodyPr lIns="0" tIns="0" rIns="0" bIns="0" rtlCol="0" anchor="t">
            <a:spAutoFit/>
          </a:bodyPr>
          <a:lstStyle/>
          <a:p>
            <a:pPr algn="ctr">
              <a:lnSpc>
                <a:spcPts val="5447"/>
              </a:lnSpc>
            </a:pPr>
            <a:r>
              <a:rPr lang="en-US" sz="4539">
                <a:solidFill>
                  <a:srgbClr val="000000"/>
                </a:solidFill>
                <a:latin typeface="Montserrat Ultra-Bold"/>
              </a:rPr>
              <a:t>BENEFITS OF THERAPEUTIC RECREATION</a:t>
            </a:r>
          </a:p>
        </p:txBody>
      </p:sp>
      <p:sp>
        <p:nvSpPr>
          <p:cNvPr id="12" name="TextBox 12"/>
          <p:cNvSpPr txBox="1"/>
          <p:nvPr/>
        </p:nvSpPr>
        <p:spPr>
          <a:xfrm>
            <a:off x="5605545" y="3509502"/>
            <a:ext cx="2059372" cy="777818"/>
          </a:xfrm>
          <a:prstGeom prst="rect">
            <a:avLst/>
          </a:prstGeom>
        </p:spPr>
        <p:txBody>
          <a:bodyPr lIns="0" tIns="0" rIns="0" bIns="0" rtlCol="0" anchor="t">
            <a:spAutoFit/>
          </a:bodyPr>
          <a:lstStyle/>
          <a:p>
            <a:pPr algn="ctr">
              <a:lnSpc>
                <a:spcPts val="6412"/>
              </a:lnSpc>
              <a:spcBef>
                <a:spcPct val="0"/>
              </a:spcBef>
            </a:pPr>
            <a:r>
              <a:rPr lang="en-US" sz="4580">
                <a:solidFill>
                  <a:srgbClr val="FFFFFF"/>
                </a:solidFill>
                <a:latin typeface="Montserrat Medium"/>
              </a:rPr>
              <a:t>Social</a:t>
            </a:r>
          </a:p>
        </p:txBody>
      </p:sp>
      <p:sp>
        <p:nvSpPr>
          <p:cNvPr id="13" name="TextBox 13"/>
          <p:cNvSpPr txBox="1"/>
          <p:nvPr/>
        </p:nvSpPr>
        <p:spPr>
          <a:xfrm>
            <a:off x="9943268" y="3509502"/>
            <a:ext cx="3167576" cy="777818"/>
          </a:xfrm>
          <a:prstGeom prst="rect">
            <a:avLst/>
          </a:prstGeom>
        </p:spPr>
        <p:txBody>
          <a:bodyPr lIns="0" tIns="0" rIns="0" bIns="0" rtlCol="0" anchor="t">
            <a:spAutoFit/>
          </a:bodyPr>
          <a:lstStyle/>
          <a:p>
            <a:pPr algn="ctr">
              <a:lnSpc>
                <a:spcPts val="6412"/>
              </a:lnSpc>
              <a:spcBef>
                <a:spcPct val="0"/>
              </a:spcBef>
            </a:pPr>
            <a:r>
              <a:rPr lang="en-US" sz="4580">
                <a:solidFill>
                  <a:srgbClr val="FFFFFF"/>
                </a:solidFill>
                <a:latin typeface="Montserrat Medium"/>
              </a:rPr>
              <a:t>Cognitive</a:t>
            </a:r>
          </a:p>
        </p:txBody>
      </p:sp>
      <p:sp>
        <p:nvSpPr>
          <p:cNvPr id="14" name="TextBox 14"/>
          <p:cNvSpPr txBox="1"/>
          <p:nvPr/>
        </p:nvSpPr>
        <p:spPr>
          <a:xfrm>
            <a:off x="1915577" y="5976837"/>
            <a:ext cx="6837456" cy="3175794"/>
          </a:xfrm>
          <a:prstGeom prst="rect">
            <a:avLst/>
          </a:prstGeom>
        </p:spPr>
        <p:txBody>
          <a:bodyPr lIns="0" tIns="0" rIns="0" bIns="0" rtlCol="0" anchor="t">
            <a:spAutoFit/>
          </a:bodyPr>
          <a:lstStyle/>
          <a:p>
            <a:pPr marL="640625" lvl="1" indent="-320313">
              <a:lnSpc>
                <a:spcPts val="3560"/>
              </a:lnSpc>
              <a:buFont typeface="Arial"/>
              <a:buChar char="•"/>
            </a:pPr>
            <a:r>
              <a:rPr lang="en-US" sz="2967">
                <a:solidFill>
                  <a:srgbClr val="F7F8F9"/>
                </a:solidFill>
                <a:latin typeface="Montserrat Medium"/>
              </a:rPr>
              <a:t>Develop/maintain social skills</a:t>
            </a:r>
          </a:p>
          <a:p>
            <a:pPr marL="640625" lvl="1" indent="-320313">
              <a:lnSpc>
                <a:spcPts val="3560"/>
              </a:lnSpc>
              <a:buFont typeface="Arial"/>
              <a:buChar char="•"/>
            </a:pPr>
            <a:r>
              <a:rPr lang="en-US" sz="2967">
                <a:solidFill>
                  <a:srgbClr val="F7F8F9"/>
                </a:solidFill>
                <a:latin typeface="Montserrat Medium"/>
              </a:rPr>
              <a:t>Strengthens social connections</a:t>
            </a:r>
          </a:p>
          <a:p>
            <a:pPr marL="640625" lvl="1" indent="-320313">
              <a:lnSpc>
                <a:spcPts val="3560"/>
              </a:lnSpc>
              <a:buFont typeface="Arial"/>
              <a:buChar char="•"/>
            </a:pPr>
            <a:r>
              <a:rPr lang="en-US" sz="2967">
                <a:solidFill>
                  <a:srgbClr val="F7F8F9"/>
                </a:solidFill>
                <a:latin typeface="Montserrat Medium"/>
              </a:rPr>
              <a:t>Increased community involvement</a:t>
            </a:r>
          </a:p>
          <a:p>
            <a:pPr marL="640625" lvl="1" indent="-320313">
              <a:lnSpc>
                <a:spcPts val="3560"/>
              </a:lnSpc>
              <a:buFont typeface="Arial"/>
              <a:buChar char="•"/>
            </a:pPr>
            <a:r>
              <a:rPr lang="en-US" sz="2967">
                <a:solidFill>
                  <a:srgbClr val="F7F8F9"/>
                </a:solidFill>
                <a:latin typeface="Montserrat Medium"/>
              </a:rPr>
              <a:t>Decreased social isolation</a:t>
            </a:r>
          </a:p>
          <a:p>
            <a:pPr marL="640625" lvl="1" indent="-320313">
              <a:lnSpc>
                <a:spcPts val="3560"/>
              </a:lnSpc>
              <a:buFont typeface="Arial"/>
              <a:buChar char="•"/>
            </a:pPr>
            <a:r>
              <a:rPr lang="en-US" sz="2967">
                <a:solidFill>
                  <a:srgbClr val="F7F8F9"/>
                </a:solidFill>
                <a:latin typeface="Montserrat Medium"/>
              </a:rPr>
              <a:t>Increased social support systems</a:t>
            </a:r>
          </a:p>
        </p:txBody>
      </p:sp>
      <p:sp>
        <p:nvSpPr>
          <p:cNvPr id="15" name="TextBox 15"/>
          <p:cNvSpPr txBox="1"/>
          <p:nvPr/>
        </p:nvSpPr>
        <p:spPr>
          <a:xfrm>
            <a:off x="9065981" y="5958206"/>
            <a:ext cx="6997984" cy="3184207"/>
          </a:xfrm>
          <a:prstGeom prst="rect">
            <a:avLst/>
          </a:prstGeom>
        </p:spPr>
        <p:txBody>
          <a:bodyPr lIns="0" tIns="0" rIns="0" bIns="0" rtlCol="0" anchor="t">
            <a:spAutoFit/>
          </a:bodyPr>
          <a:lstStyle/>
          <a:p>
            <a:pPr marL="640625" lvl="1" indent="-320313">
              <a:lnSpc>
                <a:spcPts val="3560"/>
              </a:lnSpc>
              <a:buFont typeface="Arial"/>
              <a:buChar char="•"/>
            </a:pPr>
            <a:r>
              <a:rPr lang="en-US" sz="2967">
                <a:solidFill>
                  <a:srgbClr val="F7F8F9"/>
                </a:solidFill>
                <a:latin typeface="Montserrat Medium"/>
              </a:rPr>
              <a:t>Increased attention span</a:t>
            </a:r>
          </a:p>
          <a:p>
            <a:pPr marL="640625" lvl="1" indent="-320313">
              <a:lnSpc>
                <a:spcPts val="3560"/>
              </a:lnSpc>
              <a:buFont typeface="Arial"/>
              <a:buChar char="•"/>
            </a:pPr>
            <a:r>
              <a:rPr lang="en-US" sz="2967">
                <a:solidFill>
                  <a:srgbClr val="F7F8F9"/>
                </a:solidFill>
                <a:latin typeface="Montserrat Medium"/>
              </a:rPr>
              <a:t>Improved memory</a:t>
            </a:r>
          </a:p>
          <a:p>
            <a:pPr marL="640625" lvl="1" indent="-320313">
              <a:lnSpc>
                <a:spcPts val="3560"/>
              </a:lnSpc>
              <a:buFont typeface="Arial"/>
              <a:buChar char="•"/>
            </a:pPr>
            <a:r>
              <a:rPr lang="en-US" sz="2967">
                <a:solidFill>
                  <a:srgbClr val="F7F8F9"/>
                </a:solidFill>
                <a:latin typeface="Montserrat Medium"/>
              </a:rPr>
              <a:t>Improved problem solving skills</a:t>
            </a:r>
          </a:p>
          <a:p>
            <a:pPr marL="640625" lvl="1" indent="-320313">
              <a:lnSpc>
                <a:spcPts val="3560"/>
              </a:lnSpc>
              <a:buFont typeface="Arial"/>
              <a:buChar char="•"/>
            </a:pPr>
            <a:r>
              <a:rPr lang="en-US" sz="2967">
                <a:solidFill>
                  <a:srgbClr val="F7F8F9"/>
                </a:solidFill>
                <a:latin typeface="Montserrat Medium"/>
              </a:rPr>
              <a:t>Improved cognition levels</a:t>
            </a:r>
          </a:p>
          <a:p>
            <a:pPr marL="640625" lvl="1" indent="-320313">
              <a:lnSpc>
                <a:spcPts val="3560"/>
              </a:lnSpc>
              <a:buFont typeface="Arial"/>
              <a:buChar char="•"/>
            </a:pPr>
            <a:r>
              <a:rPr lang="en-US" sz="2967">
                <a:solidFill>
                  <a:srgbClr val="F7F8F9"/>
                </a:solidFill>
                <a:latin typeface="Montserrat Medium"/>
              </a:rPr>
              <a:t>Improved time management skills</a:t>
            </a:r>
          </a:p>
          <a:p>
            <a:pPr marL="640625" lvl="1" indent="-320313">
              <a:lnSpc>
                <a:spcPts val="3560"/>
              </a:lnSpc>
              <a:buFont typeface="Arial"/>
              <a:buChar char="•"/>
            </a:pPr>
            <a:r>
              <a:rPr lang="en-US" sz="2967">
                <a:solidFill>
                  <a:srgbClr val="F7F8F9"/>
                </a:solidFill>
                <a:latin typeface="Montserrat Medium"/>
              </a:rPr>
              <a:t>Goal setting skills</a:t>
            </a:r>
          </a:p>
        </p:txBody>
      </p:sp>
      <p:sp>
        <p:nvSpPr>
          <p:cNvPr id="16" name="Freeform 16"/>
          <p:cNvSpPr/>
          <p:nvPr/>
        </p:nvSpPr>
        <p:spPr>
          <a:xfrm>
            <a:off x="807608" y="3055380"/>
            <a:ext cx="2912240" cy="2260958"/>
          </a:xfrm>
          <a:custGeom>
            <a:avLst/>
            <a:gdLst/>
            <a:ahLst/>
            <a:cxnLst/>
            <a:rect l="l" t="t" r="r" b="b"/>
            <a:pathLst>
              <a:path w="2912240" h="2260958">
                <a:moveTo>
                  <a:pt x="0" y="0"/>
                </a:moveTo>
                <a:lnTo>
                  <a:pt x="2912240" y="0"/>
                </a:lnTo>
                <a:lnTo>
                  <a:pt x="2912240" y="2260958"/>
                </a:lnTo>
                <a:lnTo>
                  <a:pt x="0" y="22609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14001233" y="2815207"/>
            <a:ext cx="2618524" cy="2632886"/>
          </a:xfrm>
          <a:custGeom>
            <a:avLst/>
            <a:gdLst/>
            <a:ahLst/>
            <a:cxnLst/>
            <a:rect l="l" t="t" r="r" b="b"/>
            <a:pathLst>
              <a:path w="2618524" h="2632886">
                <a:moveTo>
                  <a:pt x="0" y="0"/>
                </a:moveTo>
                <a:lnTo>
                  <a:pt x="2618525" y="0"/>
                </a:lnTo>
                <a:lnTo>
                  <a:pt x="2618525" y="2632885"/>
                </a:lnTo>
                <a:lnTo>
                  <a:pt x="0" y="26328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4844632" y="1028700"/>
            <a:ext cx="1528445" cy="1544246"/>
          </a:xfrm>
          <a:custGeom>
            <a:avLst/>
            <a:gdLst/>
            <a:ahLst/>
            <a:cxnLst/>
            <a:rect l="l" t="t" r="r" b="b"/>
            <a:pathLst>
              <a:path w="1528445" h="1544246">
                <a:moveTo>
                  <a:pt x="0" y="0"/>
                </a:moveTo>
                <a:lnTo>
                  <a:pt x="1528444" y="0"/>
                </a:lnTo>
                <a:lnTo>
                  <a:pt x="1528444" y="1544246"/>
                </a:lnTo>
                <a:lnTo>
                  <a:pt x="0" y="1544246"/>
                </a:lnTo>
                <a:lnTo>
                  <a:pt x="0" y="0"/>
                </a:lnTo>
                <a:close/>
              </a:path>
            </a:pathLst>
          </a:custGeom>
          <a:blipFill>
            <a:blip r:embed="rId6"/>
            <a:stretch>
              <a:fillRect r="-328383"/>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37945" y="2819546"/>
            <a:ext cx="4504268" cy="2252134"/>
            <a:chOff x="0" y="0"/>
            <a:chExt cx="812800" cy="406400"/>
          </a:xfrm>
        </p:grpSpPr>
        <p:sp>
          <p:nvSpPr>
            <p:cNvPr id="3" name="Freeform 3"/>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9B0000"/>
            </a:solidFill>
          </p:spPr>
        </p:sp>
        <p:sp>
          <p:nvSpPr>
            <p:cNvPr id="4" name="TextBox 4"/>
            <p:cNvSpPr txBox="1"/>
            <p:nvPr/>
          </p:nvSpPr>
          <p:spPr>
            <a:xfrm>
              <a:off x="177800" y="-19050"/>
              <a:ext cx="558800" cy="425450"/>
            </a:xfrm>
            <a:prstGeom prst="rect">
              <a:avLst/>
            </a:prstGeom>
          </p:spPr>
          <p:txBody>
            <a:bodyPr lIns="28971" tIns="28971" rIns="28971" bIns="28971" rtlCol="0" anchor="ctr"/>
            <a:lstStyle/>
            <a:p>
              <a:pPr algn="ctr">
                <a:lnSpc>
                  <a:spcPts val="1516"/>
                </a:lnSpc>
              </a:pPr>
              <a:endParaRPr/>
            </a:p>
          </p:txBody>
        </p:sp>
      </p:grpSp>
      <p:grpSp>
        <p:nvGrpSpPr>
          <p:cNvPr id="5" name="Group 5"/>
          <p:cNvGrpSpPr/>
          <p:nvPr/>
        </p:nvGrpSpPr>
        <p:grpSpPr>
          <a:xfrm>
            <a:off x="9327424" y="2819546"/>
            <a:ext cx="4504268" cy="2252134"/>
            <a:chOff x="0" y="0"/>
            <a:chExt cx="812800" cy="406400"/>
          </a:xfrm>
        </p:grpSpPr>
        <p:sp>
          <p:nvSpPr>
            <p:cNvPr id="6" name="Freeform 6"/>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9B0000"/>
            </a:solidFill>
          </p:spPr>
        </p:sp>
        <p:sp>
          <p:nvSpPr>
            <p:cNvPr id="7" name="TextBox 7"/>
            <p:cNvSpPr txBox="1"/>
            <p:nvPr/>
          </p:nvSpPr>
          <p:spPr>
            <a:xfrm>
              <a:off x="177800" y="-19050"/>
              <a:ext cx="558800" cy="425450"/>
            </a:xfrm>
            <a:prstGeom prst="rect">
              <a:avLst/>
            </a:prstGeom>
          </p:spPr>
          <p:txBody>
            <a:bodyPr lIns="28971" tIns="28971" rIns="28971" bIns="28971" rtlCol="0" anchor="ctr"/>
            <a:lstStyle/>
            <a:p>
              <a:pPr algn="ctr">
                <a:lnSpc>
                  <a:spcPts val="1516"/>
                </a:lnSpc>
              </a:pPr>
              <a:endParaRPr/>
            </a:p>
          </p:txBody>
        </p:sp>
      </p:grpSp>
      <p:grpSp>
        <p:nvGrpSpPr>
          <p:cNvPr id="8" name="Group 8"/>
          <p:cNvGrpSpPr/>
          <p:nvPr/>
        </p:nvGrpSpPr>
        <p:grpSpPr>
          <a:xfrm>
            <a:off x="0" y="5480361"/>
            <a:ext cx="18288000" cy="4199083"/>
            <a:chOff x="0" y="0"/>
            <a:chExt cx="4993893" cy="1146641"/>
          </a:xfrm>
        </p:grpSpPr>
        <p:sp>
          <p:nvSpPr>
            <p:cNvPr id="9" name="Freeform 9"/>
            <p:cNvSpPr/>
            <p:nvPr/>
          </p:nvSpPr>
          <p:spPr>
            <a:xfrm>
              <a:off x="0" y="0"/>
              <a:ext cx="4993893" cy="1146641"/>
            </a:xfrm>
            <a:custGeom>
              <a:avLst/>
              <a:gdLst/>
              <a:ahLst/>
              <a:cxnLst/>
              <a:rect l="l" t="t" r="r" b="b"/>
              <a:pathLst>
                <a:path w="4993893" h="1146641">
                  <a:moveTo>
                    <a:pt x="0" y="0"/>
                  </a:moveTo>
                  <a:lnTo>
                    <a:pt x="4993893" y="0"/>
                  </a:lnTo>
                  <a:lnTo>
                    <a:pt x="4993893" y="1146641"/>
                  </a:lnTo>
                  <a:lnTo>
                    <a:pt x="0" y="1146641"/>
                  </a:lnTo>
                  <a:close/>
                </a:path>
              </a:pathLst>
            </a:custGeom>
            <a:solidFill>
              <a:srgbClr val="9B0000"/>
            </a:solidFill>
          </p:spPr>
        </p:sp>
        <p:sp>
          <p:nvSpPr>
            <p:cNvPr id="10" name="TextBox 10"/>
            <p:cNvSpPr txBox="1"/>
            <p:nvPr/>
          </p:nvSpPr>
          <p:spPr>
            <a:xfrm>
              <a:off x="0" y="-19050"/>
              <a:ext cx="4993893" cy="1165691"/>
            </a:xfrm>
            <a:prstGeom prst="rect">
              <a:avLst/>
            </a:prstGeom>
          </p:spPr>
          <p:txBody>
            <a:bodyPr lIns="28971" tIns="28971" rIns="28971" bIns="28971" rtlCol="0" anchor="ctr"/>
            <a:lstStyle/>
            <a:p>
              <a:pPr algn="ctr">
                <a:lnSpc>
                  <a:spcPts val="1516"/>
                </a:lnSpc>
              </a:pPr>
              <a:endParaRPr/>
            </a:p>
          </p:txBody>
        </p:sp>
      </p:grpSp>
      <p:sp>
        <p:nvSpPr>
          <p:cNvPr id="11" name="TextBox 11"/>
          <p:cNvSpPr txBox="1"/>
          <p:nvPr/>
        </p:nvSpPr>
        <p:spPr>
          <a:xfrm>
            <a:off x="4515946" y="571646"/>
            <a:ext cx="9256109" cy="1371600"/>
          </a:xfrm>
          <a:prstGeom prst="rect">
            <a:avLst/>
          </a:prstGeom>
        </p:spPr>
        <p:txBody>
          <a:bodyPr lIns="0" tIns="0" rIns="0" bIns="0" rtlCol="0" anchor="t">
            <a:spAutoFit/>
          </a:bodyPr>
          <a:lstStyle/>
          <a:p>
            <a:pPr algn="ctr">
              <a:lnSpc>
                <a:spcPts val="5447"/>
              </a:lnSpc>
            </a:pPr>
            <a:r>
              <a:rPr lang="en-US" sz="4539">
                <a:solidFill>
                  <a:srgbClr val="000000"/>
                </a:solidFill>
                <a:latin typeface="Montserrat Ultra-Bold"/>
              </a:rPr>
              <a:t>BENEFITS OF THERAPEUTIC RECREATION</a:t>
            </a:r>
          </a:p>
        </p:txBody>
      </p:sp>
      <p:sp>
        <p:nvSpPr>
          <p:cNvPr id="12" name="TextBox 12"/>
          <p:cNvSpPr txBox="1"/>
          <p:nvPr/>
        </p:nvSpPr>
        <p:spPr>
          <a:xfrm>
            <a:off x="5460255" y="3513842"/>
            <a:ext cx="3167576" cy="777818"/>
          </a:xfrm>
          <a:prstGeom prst="rect">
            <a:avLst/>
          </a:prstGeom>
        </p:spPr>
        <p:txBody>
          <a:bodyPr lIns="0" tIns="0" rIns="0" bIns="0" rtlCol="0" anchor="t">
            <a:spAutoFit/>
          </a:bodyPr>
          <a:lstStyle/>
          <a:p>
            <a:pPr algn="ctr">
              <a:lnSpc>
                <a:spcPts val="6412"/>
              </a:lnSpc>
              <a:spcBef>
                <a:spcPct val="0"/>
              </a:spcBef>
            </a:pPr>
            <a:r>
              <a:rPr lang="en-US" sz="4580">
                <a:solidFill>
                  <a:srgbClr val="FFFFFF"/>
                </a:solidFill>
                <a:latin typeface="Montserrat Medium"/>
              </a:rPr>
              <a:t>Physical</a:t>
            </a:r>
          </a:p>
        </p:txBody>
      </p:sp>
      <p:sp>
        <p:nvSpPr>
          <p:cNvPr id="13" name="TextBox 13"/>
          <p:cNvSpPr txBox="1"/>
          <p:nvPr/>
        </p:nvSpPr>
        <p:spPr>
          <a:xfrm>
            <a:off x="10138272" y="3119146"/>
            <a:ext cx="3296015" cy="1542436"/>
          </a:xfrm>
          <a:prstGeom prst="rect">
            <a:avLst/>
          </a:prstGeom>
        </p:spPr>
        <p:txBody>
          <a:bodyPr lIns="0" tIns="0" rIns="0" bIns="0" rtlCol="0" anchor="t">
            <a:spAutoFit/>
          </a:bodyPr>
          <a:lstStyle/>
          <a:p>
            <a:pPr algn="ctr">
              <a:lnSpc>
                <a:spcPts val="6277"/>
              </a:lnSpc>
            </a:pPr>
            <a:r>
              <a:rPr lang="en-US" sz="4484">
                <a:solidFill>
                  <a:srgbClr val="FFFFFF"/>
                </a:solidFill>
                <a:latin typeface="Montserrat Medium"/>
              </a:rPr>
              <a:t>Emotional/</a:t>
            </a:r>
          </a:p>
          <a:p>
            <a:pPr algn="ctr">
              <a:lnSpc>
                <a:spcPts val="6277"/>
              </a:lnSpc>
              <a:spcBef>
                <a:spcPct val="0"/>
              </a:spcBef>
            </a:pPr>
            <a:r>
              <a:rPr lang="en-US" sz="4484">
                <a:solidFill>
                  <a:srgbClr val="FFFFFF"/>
                </a:solidFill>
                <a:latin typeface="Montserrat Medium"/>
              </a:rPr>
              <a:t>Spiritual</a:t>
            </a:r>
          </a:p>
        </p:txBody>
      </p:sp>
      <p:sp>
        <p:nvSpPr>
          <p:cNvPr id="14" name="TextBox 14"/>
          <p:cNvSpPr txBox="1"/>
          <p:nvPr/>
        </p:nvSpPr>
        <p:spPr>
          <a:xfrm>
            <a:off x="2461212" y="6158280"/>
            <a:ext cx="6166619" cy="2736532"/>
          </a:xfrm>
          <a:prstGeom prst="rect">
            <a:avLst/>
          </a:prstGeom>
        </p:spPr>
        <p:txBody>
          <a:bodyPr lIns="0" tIns="0" rIns="0" bIns="0" rtlCol="0" anchor="t">
            <a:spAutoFit/>
          </a:bodyPr>
          <a:lstStyle/>
          <a:p>
            <a:pPr marL="641223" lvl="1" indent="-320612">
              <a:lnSpc>
                <a:spcPts val="3564"/>
              </a:lnSpc>
              <a:buFont typeface="Arial"/>
              <a:buChar char="•"/>
            </a:pPr>
            <a:r>
              <a:rPr lang="en-US" sz="2970">
                <a:solidFill>
                  <a:srgbClr val="F7F8F9"/>
                </a:solidFill>
                <a:latin typeface="Montserrat Medium"/>
              </a:rPr>
              <a:t>Balance</a:t>
            </a:r>
          </a:p>
          <a:p>
            <a:pPr marL="641223" lvl="1" indent="-320612">
              <a:lnSpc>
                <a:spcPts val="3564"/>
              </a:lnSpc>
              <a:buFont typeface="Arial"/>
              <a:buChar char="•"/>
            </a:pPr>
            <a:r>
              <a:rPr lang="en-US" sz="2970">
                <a:solidFill>
                  <a:srgbClr val="F7F8F9"/>
                </a:solidFill>
                <a:latin typeface="Montserrat Medium"/>
              </a:rPr>
              <a:t>Range of motion</a:t>
            </a:r>
          </a:p>
          <a:p>
            <a:pPr marL="641223" lvl="1" indent="-320612">
              <a:lnSpc>
                <a:spcPts val="3564"/>
              </a:lnSpc>
              <a:buFont typeface="Arial"/>
              <a:buChar char="•"/>
            </a:pPr>
            <a:r>
              <a:rPr lang="en-US" sz="2970">
                <a:solidFill>
                  <a:srgbClr val="F7F8F9"/>
                </a:solidFill>
                <a:latin typeface="Montserrat Medium"/>
              </a:rPr>
              <a:t>Strength</a:t>
            </a:r>
          </a:p>
          <a:p>
            <a:pPr marL="641223" lvl="1" indent="-320612">
              <a:lnSpc>
                <a:spcPts val="3564"/>
              </a:lnSpc>
              <a:buFont typeface="Arial"/>
              <a:buChar char="•"/>
            </a:pPr>
            <a:r>
              <a:rPr lang="en-US" sz="2970">
                <a:solidFill>
                  <a:srgbClr val="F7F8F9"/>
                </a:solidFill>
                <a:latin typeface="Montserrat Medium"/>
              </a:rPr>
              <a:t>Coordination</a:t>
            </a:r>
          </a:p>
          <a:p>
            <a:pPr marL="641223" lvl="1" indent="-320612">
              <a:lnSpc>
                <a:spcPts val="3564"/>
              </a:lnSpc>
              <a:buFont typeface="Arial"/>
              <a:buChar char="•"/>
            </a:pPr>
            <a:r>
              <a:rPr lang="en-US" sz="2970">
                <a:solidFill>
                  <a:srgbClr val="F7F8F9"/>
                </a:solidFill>
                <a:latin typeface="Montserrat Medium"/>
              </a:rPr>
              <a:t>Improved sleep</a:t>
            </a:r>
          </a:p>
          <a:p>
            <a:pPr marL="641223" lvl="1" indent="-320612">
              <a:lnSpc>
                <a:spcPts val="3564"/>
              </a:lnSpc>
              <a:buFont typeface="Arial"/>
              <a:buChar char="•"/>
            </a:pPr>
            <a:r>
              <a:rPr lang="en-US" sz="2970">
                <a:solidFill>
                  <a:srgbClr val="F7F8F9"/>
                </a:solidFill>
                <a:latin typeface="Montserrat Medium"/>
              </a:rPr>
              <a:t>Fine &amp; gross motor skills</a:t>
            </a:r>
          </a:p>
        </p:txBody>
      </p:sp>
      <p:sp>
        <p:nvSpPr>
          <p:cNvPr id="15" name="TextBox 15"/>
          <p:cNvSpPr txBox="1"/>
          <p:nvPr/>
        </p:nvSpPr>
        <p:spPr>
          <a:xfrm>
            <a:off x="9044069" y="5944319"/>
            <a:ext cx="8215231" cy="3175794"/>
          </a:xfrm>
          <a:prstGeom prst="rect">
            <a:avLst/>
          </a:prstGeom>
        </p:spPr>
        <p:txBody>
          <a:bodyPr lIns="0" tIns="0" rIns="0" bIns="0" rtlCol="0" anchor="t">
            <a:spAutoFit/>
          </a:bodyPr>
          <a:lstStyle/>
          <a:p>
            <a:pPr marL="641223" lvl="1" indent="-320612">
              <a:lnSpc>
                <a:spcPts val="3564"/>
              </a:lnSpc>
              <a:buFont typeface="Arial"/>
              <a:buChar char="•"/>
            </a:pPr>
            <a:r>
              <a:rPr lang="en-US" sz="2970">
                <a:solidFill>
                  <a:srgbClr val="F7F8F9"/>
                </a:solidFill>
                <a:latin typeface="Montserrat Medium"/>
              </a:rPr>
              <a:t>Improved self-confidence</a:t>
            </a:r>
          </a:p>
          <a:p>
            <a:pPr marL="641223" lvl="1" indent="-320612">
              <a:lnSpc>
                <a:spcPts val="3564"/>
              </a:lnSpc>
              <a:buFont typeface="Arial"/>
              <a:buChar char="•"/>
            </a:pPr>
            <a:r>
              <a:rPr lang="en-US" sz="2970">
                <a:solidFill>
                  <a:srgbClr val="F7F8F9"/>
                </a:solidFill>
                <a:latin typeface="Montserrat Medium"/>
              </a:rPr>
              <a:t>Decreases loneliness, boredom, &amp; expressive behaviours</a:t>
            </a:r>
          </a:p>
          <a:p>
            <a:pPr marL="641223" lvl="1" indent="-320612">
              <a:lnSpc>
                <a:spcPts val="3564"/>
              </a:lnSpc>
              <a:buFont typeface="Arial"/>
              <a:buChar char="•"/>
            </a:pPr>
            <a:r>
              <a:rPr lang="en-US" sz="2970">
                <a:solidFill>
                  <a:srgbClr val="F7F8F9"/>
                </a:solidFill>
                <a:latin typeface="Montserrat Medium"/>
              </a:rPr>
              <a:t>Increased sense of belonging</a:t>
            </a:r>
          </a:p>
          <a:p>
            <a:pPr marL="641223" lvl="1" indent="-320612">
              <a:lnSpc>
                <a:spcPts val="3564"/>
              </a:lnSpc>
              <a:buFont typeface="Arial"/>
              <a:buChar char="•"/>
            </a:pPr>
            <a:r>
              <a:rPr lang="en-US" sz="2970">
                <a:solidFill>
                  <a:srgbClr val="F7F8F9"/>
                </a:solidFill>
                <a:latin typeface="Montserrat Medium"/>
              </a:rPr>
              <a:t>Fosters positive experiences</a:t>
            </a:r>
          </a:p>
          <a:p>
            <a:pPr marL="641223" lvl="1" indent="-320612">
              <a:lnSpc>
                <a:spcPts val="3564"/>
              </a:lnSpc>
              <a:buFont typeface="Arial"/>
              <a:buChar char="•"/>
            </a:pPr>
            <a:r>
              <a:rPr lang="en-US" sz="2970">
                <a:solidFill>
                  <a:srgbClr val="F7F8F9"/>
                </a:solidFill>
                <a:latin typeface="Montserrat Medium"/>
              </a:rPr>
              <a:t>Decreases symptoms of anxiety, stress, &amp; depression</a:t>
            </a:r>
          </a:p>
        </p:txBody>
      </p:sp>
      <p:sp>
        <p:nvSpPr>
          <p:cNvPr id="16" name="Freeform 16"/>
          <p:cNvSpPr/>
          <p:nvPr/>
        </p:nvSpPr>
        <p:spPr>
          <a:xfrm>
            <a:off x="2023232" y="2532246"/>
            <a:ext cx="1819389" cy="2831733"/>
          </a:xfrm>
          <a:custGeom>
            <a:avLst/>
            <a:gdLst/>
            <a:ahLst/>
            <a:cxnLst/>
            <a:rect l="l" t="t" r="r" b="b"/>
            <a:pathLst>
              <a:path w="1819389" h="2831733">
                <a:moveTo>
                  <a:pt x="0" y="0"/>
                </a:moveTo>
                <a:lnTo>
                  <a:pt x="1819388" y="0"/>
                </a:lnTo>
                <a:lnTo>
                  <a:pt x="1819388" y="2831733"/>
                </a:lnTo>
                <a:lnTo>
                  <a:pt x="0" y="28317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a:off x="14117442" y="2532246"/>
            <a:ext cx="2332855" cy="2718369"/>
          </a:xfrm>
          <a:custGeom>
            <a:avLst/>
            <a:gdLst/>
            <a:ahLst/>
            <a:cxnLst/>
            <a:rect l="l" t="t" r="r" b="b"/>
            <a:pathLst>
              <a:path w="2332855" h="2718369">
                <a:moveTo>
                  <a:pt x="0" y="0"/>
                </a:moveTo>
                <a:lnTo>
                  <a:pt x="2332855" y="0"/>
                </a:lnTo>
                <a:lnTo>
                  <a:pt x="2332855" y="2718369"/>
                </a:lnTo>
                <a:lnTo>
                  <a:pt x="0" y="2718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a:off x="14838854" y="758254"/>
            <a:ext cx="1528445" cy="1544246"/>
          </a:xfrm>
          <a:custGeom>
            <a:avLst/>
            <a:gdLst/>
            <a:ahLst/>
            <a:cxnLst/>
            <a:rect l="l" t="t" r="r" b="b"/>
            <a:pathLst>
              <a:path w="1528445" h="1544246">
                <a:moveTo>
                  <a:pt x="0" y="0"/>
                </a:moveTo>
                <a:lnTo>
                  <a:pt x="1528445" y="0"/>
                </a:lnTo>
                <a:lnTo>
                  <a:pt x="1528445" y="1544246"/>
                </a:lnTo>
                <a:lnTo>
                  <a:pt x="0" y="1544246"/>
                </a:lnTo>
                <a:lnTo>
                  <a:pt x="0" y="0"/>
                </a:lnTo>
                <a:close/>
              </a:path>
            </a:pathLst>
          </a:custGeom>
          <a:blipFill>
            <a:blip r:embed="rId6"/>
            <a:stretch>
              <a:fillRect r="-328383"/>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552" y="8233044"/>
            <a:ext cx="13262273" cy="1215629"/>
            <a:chOff x="0" y="0"/>
            <a:chExt cx="5926091" cy="543190"/>
          </a:xfrm>
        </p:grpSpPr>
        <p:sp>
          <p:nvSpPr>
            <p:cNvPr id="3" name="Freeform 3"/>
            <p:cNvSpPr/>
            <p:nvPr/>
          </p:nvSpPr>
          <p:spPr>
            <a:xfrm>
              <a:off x="0" y="0"/>
              <a:ext cx="5926091" cy="543190"/>
            </a:xfrm>
            <a:custGeom>
              <a:avLst/>
              <a:gdLst/>
              <a:ahLst/>
              <a:cxnLst/>
              <a:rect l="l" t="t" r="r" b="b"/>
              <a:pathLst>
                <a:path w="5926091" h="543190">
                  <a:moveTo>
                    <a:pt x="0" y="0"/>
                  </a:moveTo>
                  <a:lnTo>
                    <a:pt x="5926091" y="0"/>
                  </a:lnTo>
                  <a:lnTo>
                    <a:pt x="5926091" y="543190"/>
                  </a:lnTo>
                  <a:lnTo>
                    <a:pt x="0" y="543190"/>
                  </a:lnTo>
                  <a:close/>
                </a:path>
              </a:pathLst>
            </a:custGeom>
            <a:solidFill>
              <a:srgbClr val="9B0000"/>
            </a:solidFill>
          </p:spPr>
        </p:sp>
        <p:sp>
          <p:nvSpPr>
            <p:cNvPr id="4" name="TextBox 4"/>
            <p:cNvSpPr txBox="1"/>
            <p:nvPr/>
          </p:nvSpPr>
          <p:spPr>
            <a:xfrm>
              <a:off x="0" y="-19050"/>
              <a:ext cx="5926091" cy="562240"/>
            </a:xfrm>
            <a:prstGeom prst="rect">
              <a:avLst/>
            </a:prstGeom>
          </p:spPr>
          <p:txBody>
            <a:bodyPr lIns="29942" tIns="29942" rIns="29942" bIns="29942" rtlCol="0" anchor="ctr"/>
            <a:lstStyle/>
            <a:p>
              <a:pPr algn="ctr">
                <a:lnSpc>
                  <a:spcPts val="1567"/>
                </a:lnSpc>
              </a:pPr>
              <a:endParaRPr/>
            </a:p>
          </p:txBody>
        </p:sp>
      </p:grpSp>
      <p:grpSp>
        <p:nvGrpSpPr>
          <p:cNvPr id="5" name="Group 5"/>
          <p:cNvGrpSpPr/>
          <p:nvPr/>
        </p:nvGrpSpPr>
        <p:grpSpPr>
          <a:xfrm>
            <a:off x="13531130" y="0"/>
            <a:ext cx="1220303" cy="8538645"/>
            <a:chOff x="0" y="0"/>
            <a:chExt cx="303994" cy="2127091"/>
          </a:xfrm>
        </p:grpSpPr>
        <p:sp>
          <p:nvSpPr>
            <p:cNvPr id="6" name="Freeform 6"/>
            <p:cNvSpPr/>
            <p:nvPr/>
          </p:nvSpPr>
          <p:spPr>
            <a:xfrm>
              <a:off x="0" y="0"/>
              <a:ext cx="303994" cy="2127091"/>
            </a:xfrm>
            <a:custGeom>
              <a:avLst/>
              <a:gdLst/>
              <a:ahLst/>
              <a:cxnLst/>
              <a:rect l="l" t="t" r="r" b="b"/>
              <a:pathLst>
                <a:path w="303994" h="2127091">
                  <a:moveTo>
                    <a:pt x="0" y="0"/>
                  </a:moveTo>
                  <a:lnTo>
                    <a:pt x="303994" y="0"/>
                  </a:lnTo>
                  <a:lnTo>
                    <a:pt x="303994" y="2127091"/>
                  </a:lnTo>
                  <a:lnTo>
                    <a:pt x="0" y="2127091"/>
                  </a:lnTo>
                  <a:close/>
                </a:path>
              </a:pathLst>
            </a:custGeom>
            <a:solidFill>
              <a:srgbClr val="9B0000"/>
            </a:solidFill>
          </p:spPr>
        </p:sp>
        <p:sp>
          <p:nvSpPr>
            <p:cNvPr id="7" name="TextBox 7"/>
            <p:cNvSpPr txBox="1"/>
            <p:nvPr/>
          </p:nvSpPr>
          <p:spPr>
            <a:xfrm>
              <a:off x="0" y="-19050"/>
              <a:ext cx="303994" cy="2146141"/>
            </a:xfrm>
            <a:prstGeom prst="rect">
              <a:avLst/>
            </a:prstGeom>
          </p:spPr>
          <p:txBody>
            <a:bodyPr lIns="29942" tIns="29942" rIns="29942" bIns="29942" rtlCol="0" anchor="ctr"/>
            <a:lstStyle/>
            <a:p>
              <a:pPr algn="ctr">
                <a:lnSpc>
                  <a:spcPts val="1567"/>
                </a:lnSpc>
              </a:pPr>
              <a:endParaRPr/>
            </a:p>
          </p:txBody>
        </p:sp>
      </p:grpSp>
      <p:grpSp>
        <p:nvGrpSpPr>
          <p:cNvPr id="8" name="Group 8"/>
          <p:cNvGrpSpPr/>
          <p:nvPr/>
        </p:nvGrpSpPr>
        <p:grpSpPr>
          <a:xfrm>
            <a:off x="15766283" y="5893194"/>
            <a:ext cx="1873676" cy="1566051"/>
            <a:chOff x="0" y="0"/>
            <a:chExt cx="466758" cy="390124"/>
          </a:xfrm>
        </p:grpSpPr>
        <p:sp>
          <p:nvSpPr>
            <p:cNvPr id="9" name="Freeform 9"/>
            <p:cNvSpPr/>
            <p:nvPr/>
          </p:nvSpPr>
          <p:spPr>
            <a:xfrm>
              <a:off x="0" y="0"/>
              <a:ext cx="466758" cy="390124"/>
            </a:xfrm>
            <a:custGeom>
              <a:avLst/>
              <a:gdLst/>
              <a:ahLst/>
              <a:cxnLst/>
              <a:rect l="l" t="t" r="r" b="b"/>
              <a:pathLst>
                <a:path w="466758" h="390124">
                  <a:moveTo>
                    <a:pt x="0" y="0"/>
                  </a:moveTo>
                  <a:lnTo>
                    <a:pt x="466758" y="0"/>
                  </a:lnTo>
                  <a:lnTo>
                    <a:pt x="466758" y="390124"/>
                  </a:lnTo>
                  <a:lnTo>
                    <a:pt x="0" y="390124"/>
                  </a:lnTo>
                  <a:close/>
                </a:path>
              </a:pathLst>
            </a:custGeom>
            <a:solidFill>
              <a:srgbClr val="9B0000"/>
            </a:solidFill>
          </p:spPr>
        </p:sp>
        <p:sp>
          <p:nvSpPr>
            <p:cNvPr id="10" name="TextBox 10"/>
            <p:cNvSpPr txBox="1"/>
            <p:nvPr/>
          </p:nvSpPr>
          <p:spPr>
            <a:xfrm>
              <a:off x="0" y="-19050"/>
              <a:ext cx="466758" cy="409174"/>
            </a:xfrm>
            <a:prstGeom prst="rect">
              <a:avLst/>
            </a:prstGeom>
          </p:spPr>
          <p:txBody>
            <a:bodyPr lIns="29942" tIns="29942" rIns="29942" bIns="29942" rtlCol="0" anchor="ctr"/>
            <a:lstStyle/>
            <a:p>
              <a:pPr algn="ctr">
                <a:lnSpc>
                  <a:spcPts val="1567"/>
                </a:lnSpc>
              </a:pPr>
              <a:endParaRPr/>
            </a:p>
          </p:txBody>
        </p:sp>
      </p:grpSp>
      <p:grpSp>
        <p:nvGrpSpPr>
          <p:cNvPr id="11" name="Group 11"/>
          <p:cNvGrpSpPr/>
          <p:nvPr/>
        </p:nvGrpSpPr>
        <p:grpSpPr>
          <a:xfrm>
            <a:off x="12964721" y="6676220"/>
            <a:ext cx="5323279" cy="3610780"/>
            <a:chOff x="0" y="0"/>
            <a:chExt cx="7097705" cy="4814373"/>
          </a:xfrm>
        </p:grpSpPr>
        <p:pic>
          <p:nvPicPr>
            <p:cNvPr id="12" name="Picture 12"/>
            <p:cNvPicPr>
              <a:picLocks noChangeAspect="1"/>
            </p:cNvPicPr>
            <p:nvPr/>
          </p:nvPicPr>
          <p:blipFill>
            <a:blip r:embed="rId2"/>
            <a:srcRect t="16862" b="32999"/>
            <a:stretch>
              <a:fillRect/>
            </a:stretch>
          </p:blipFill>
          <p:spPr>
            <a:xfrm>
              <a:off x="0" y="0"/>
              <a:ext cx="7097705" cy="4814373"/>
            </a:xfrm>
            <a:prstGeom prst="rect">
              <a:avLst/>
            </a:prstGeom>
          </p:spPr>
        </p:pic>
      </p:grpSp>
      <p:sp>
        <p:nvSpPr>
          <p:cNvPr id="13" name="Freeform 13"/>
          <p:cNvSpPr/>
          <p:nvPr/>
        </p:nvSpPr>
        <p:spPr>
          <a:xfrm>
            <a:off x="15138877" y="1028700"/>
            <a:ext cx="2120423" cy="2142345"/>
          </a:xfrm>
          <a:custGeom>
            <a:avLst/>
            <a:gdLst/>
            <a:ahLst/>
            <a:cxnLst/>
            <a:rect l="l" t="t" r="r" b="b"/>
            <a:pathLst>
              <a:path w="2120423" h="2142345">
                <a:moveTo>
                  <a:pt x="0" y="0"/>
                </a:moveTo>
                <a:lnTo>
                  <a:pt x="2120423" y="0"/>
                </a:lnTo>
                <a:lnTo>
                  <a:pt x="2120423" y="2142345"/>
                </a:lnTo>
                <a:lnTo>
                  <a:pt x="0" y="2142345"/>
                </a:lnTo>
                <a:lnTo>
                  <a:pt x="0" y="0"/>
                </a:lnTo>
                <a:close/>
              </a:path>
            </a:pathLst>
          </a:custGeom>
          <a:blipFill>
            <a:blip r:embed="rId3"/>
            <a:stretch>
              <a:fillRect r="-328383"/>
            </a:stretch>
          </a:blipFill>
        </p:spPr>
      </p:sp>
      <p:sp>
        <p:nvSpPr>
          <p:cNvPr id="14" name="TextBox 14"/>
          <p:cNvSpPr txBox="1"/>
          <p:nvPr/>
        </p:nvSpPr>
        <p:spPr>
          <a:xfrm>
            <a:off x="655132" y="748697"/>
            <a:ext cx="9505706" cy="1362075"/>
          </a:xfrm>
          <a:prstGeom prst="rect">
            <a:avLst/>
          </a:prstGeom>
        </p:spPr>
        <p:txBody>
          <a:bodyPr lIns="0" tIns="0" rIns="0" bIns="0" rtlCol="0" anchor="t">
            <a:spAutoFit/>
          </a:bodyPr>
          <a:lstStyle/>
          <a:p>
            <a:pPr>
              <a:lnSpc>
                <a:spcPts val="5459"/>
              </a:lnSpc>
            </a:pPr>
            <a:r>
              <a:rPr lang="en-US" sz="4549">
                <a:solidFill>
                  <a:srgbClr val="000000"/>
                </a:solidFill>
                <a:latin typeface="Montserrat Ultra-Bold"/>
              </a:rPr>
              <a:t>WHAT IS A RECREATION THERAPIST?</a:t>
            </a:r>
          </a:p>
        </p:txBody>
      </p:sp>
      <p:sp>
        <p:nvSpPr>
          <p:cNvPr id="15" name="TextBox 15"/>
          <p:cNvSpPr txBox="1"/>
          <p:nvPr/>
        </p:nvSpPr>
        <p:spPr>
          <a:xfrm>
            <a:off x="655132" y="2562269"/>
            <a:ext cx="12036763" cy="4924425"/>
          </a:xfrm>
          <a:prstGeom prst="rect">
            <a:avLst/>
          </a:prstGeom>
        </p:spPr>
        <p:txBody>
          <a:bodyPr lIns="0" tIns="0" rIns="0" bIns="0" rtlCol="0" anchor="t">
            <a:spAutoFit/>
          </a:bodyPr>
          <a:lstStyle/>
          <a:p>
            <a:pPr algn="just">
              <a:lnSpc>
                <a:spcPts val="3564"/>
              </a:lnSpc>
            </a:pPr>
            <a:r>
              <a:rPr lang="en-US" sz="2970">
                <a:solidFill>
                  <a:srgbClr val="000000"/>
                </a:solidFill>
                <a:latin typeface="Montserrat Medium"/>
              </a:rPr>
              <a:t>Recreation therapists are integral to the health care team working with diverse populations across varied practice settings, including inpatient, outpatient, and community-based services. The clinical role of the recreation therapist includes assessment, client goal setting, intervention </a:t>
            </a:r>
          </a:p>
          <a:p>
            <a:pPr algn="just">
              <a:lnSpc>
                <a:spcPts val="3564"/>
              </a:lnSpc>
            </a:pPr>
            <a:r>
              <a:rPr lang="en-US" sz="2970">
                <a:solidFill>
                  <a:srgbClr val="000000"/>
                </a:solidFill>
                <a:latin typeface="Montserrat Medium"/>
              </a:rPr>
              <a:t>planning, utilization of evidence-informed interventions, evaluation, and documentation. </a:t>
            </a:r>
          </a:p>
          <a:p>
            <a:pPr algn="just">
              <a:lnSpc>
                <a:spcPts val="3564"/>
              </a:lnSpc>
            </a:pPr>
            <a:r>
              <a:rPr lang="en-US" sz="2970">
                <a:solidFill>
                  <a:srgbClr val="000000"/>
                </a:solidFill>
                <a:latin typeface="Montserrat Medium"/>
              </a:rPr>
              <a:t>Recreation therapists are responsible for service delivery, supervising and working with recreation therapy assistants, where applicable, to support successful program implementation. (CTRA Standards of Practice, 2023)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176997"/>
            <a:ext cx="13692847" cy="1220347"/>
            <a:chOff x="0" y="0"/>
            <a:chExt cx="6138346" cy="547068"/>
          </a:xfrm>
        </p:grpSpPr>
        <p:sp>
          <p:nvSpPr>
            <p:cNvPr id="3" name="Freeform 3"/>
            <p:cNvSpPr/>
            <p:nvPr/>
          </p:nvSpPr>
          <p:spPr>
            <a:xfrm>
              <a:off x="0" y="0"/>
              <a:ext cx="6138346" cy="547068"/>
            </a:xfrm>
            <a:custGeom>
              <a:avLst/>
              <a:gdLst/>
              <a:ahLst/>
              <a:cxnLst/>
              <a:rect l="l" t="t" r="r" b="b"/>
              <a:pathLst>
                <a:path w="6138346" h="547068">
                  <a:moveTo>
                    <a:pt x="0" y="0"/>
                  </a:moveTo>
                  <a:lnTo>
                    <a:pt x="6138346" y="0"/>
                  </a:lnTo>
                  <a:lnTo>
                    <a:pt x="6138346" y="547068"/>
                  </a:lnTo>
                  <a:lnTo>
                    <a:pt x="0" y="547068"/>
                  </a:lnTo>
                  <a:close/>
                </a:path>
              </a:pathLst>
            </a:custGeom>
            <a:solidFill>
              <a:srgbClr val="9B0000"/>
            </a:solidFill>
          </p:spPr>
        </p:sp>
        <p:sp>
          <p:nvSpPr>
            <p:cNvPr id="4" name="TextBox 4"/>
            <p:cNvSpPr txBox="1"/>
            <p:nvPr/>
          </p:nvSpPr>
          <p:spPr>
            <a:xfrm>
              <a:off x="0" y="-19050"/>
              <a:ext cx="6138346" cy="566118"/>
            </a:xfrm>
            <a:prstGeom prst="rect">
              <a:avLst/>
            </a:prstGeom>
          </p:spPr>
          <p:txBody>
            <a:bodyPr lIns="29846" tIns="29846" rIns="29846" bIns="29846" rtlCol="0" anchor="ctr"/>
            <a:lstStyle/>
            <a:p>
              <a:pPr algn="ctr">
                <a:lnSpc>
                  <a:spcPts val="1562"/>
                </a:lnSpc>
              </a:pPr>
              <a:endParaRPr/>
            </a:p>
          </p:txBody>
        </p:sp>
      </p:grpSp>
      <p:grpSp>
        <p:nvGrpSpPr>
          <p:cNvPr id="5" name="Group 5"/>
          <p:cNvGrpSpPr/>
          <p:nvPr/>
        </p:nvGrpSpPr>
        <p:grpSpPr>
          <a:xfrm>
            <a:off x="14114698" y="0"/>
            <a:ext cx="1241376" cy="8538645"/>
            <a:chOff x="0" y="0"/>
            <a:chExt cx="309243" cy="2127091"/>
          </a:xfrm>
        </p:grpSpPr>
        <p:sp>
          <p:nvSpPr>
            <p:cNvPr id="6" name="Freeform 6"/>
            <p:cNvSpPr/>
            <p:nvPr/>
          </p:nvSpPr>
          <p:spPr>
            <a:xfrm>
              <a:off x="0" y="0"/>
              <a:ext cx="309243" cy="2127091"/>
            </a:xfrm>
            <a:custGeom>
              <a:avLst/>
              <a:gdLst/>
              <a:ahLst/>
              <a:cxnLst/>
              <a:rect l="l" t="t" r="r" b="b"/>
              <a:pathLst>
                <a:path w="309243" h="2127091">
                  <a:moveTo>
                    <a:pt x="0" y="0"/>
                  </a:moveTo>
                  <a:lnTo>
                    <a:pt x="309243" y="0"/>
                  </a:lnTo>
                  <a:lnTo>
                    <a:pt x="309243" y="2127091"/>
                  </a:lnTo>
                  <a:lnTo>
                    <a:pt x="0" y="2127091"/>
                  </a:lnTo>
                  <a:close/>
                </a:path>
              </a:pathLst>
            </a:custGeom>
            <a:solidFill>
              <a:srgbClr val="9B0000"/>
            </a:solidFill>
          </p:spPr>
        </p:sp>
        <p:sp>
          <p:nvSpPr>
            <p:cNvPr id="7" name="TextBox 7"/>
            <p:cNvSpPr txBox="1"/>
            <p:nvPr/>
          </p:nvSpPr>
          <p:spPr>
            <a:xfrm>
              <a:off x="0" y="-19050"/>
              <a:ext cx="309243" cy="2146141"/>
            </a:xfrm>
            <a:prstGeom prst="rect">
              <a:avLst/>
            </a:prstGeom>
          </p:spPr>
          <p:txBody>
            <a:bodyPr lIns="29846" tIns="29846" rIns="29846" bIns="29846" rtlCol="0" anchor="ctr"/>
            <a:lstStyle/>
            <a:p>
              <a:pPr algn="ctr">
                <a:lnSpc>
                  <a:spcPts val="1562"/>
                </a:lnSpc>
              </a:pPr>
              <a:endParaRPr/>
            </a:p>
          </p:txBody>
        </p:sp>
      </p:grpSp>
      <p:grpSp>
        <p:nvGrpSpPr>
          <p:cNvPr id="8" name="Group 8"/>
          <p:cNvGrpSpPr/>
          <p:nvPr/>
        </p:nvGrpSpPr>
        <p:grpSpPr>
          <a:xfrm>
            <a:off x="16121069" y="5893194"/>
            <a:ext cx="1705091" cy="1566051"/>
            <a:chOff x="0" y="0"/>
            <a:chExt cx="424761" cy="390124"/>
          </a:xfrm>
        </p:grpSpPr>
        <p:sp>
          <p:nvSpPr>
            <p:cNvPr id="9" name="Freeform 9"/>
            <p:cNvSpPr/>
            <p:nvPr/>
          </p:nvSpPr>
          <p:spPr>
            <a:xfrm>
              <a:off x="0" y="0"/>
              <a:ext cx="424761" cy="390124"/>
            </a:xfrm>
            <a:custGeom>
              <a:avLst/>
              <a:gdLst/>
              <a:ahLst/>
              <a:cxnLst/>
              <a:rect l="l" t="t" r="r" b="b"/>
              <a:pathLst>
                <a:path w="424761" h="390124">
                  <a:moveTo>
                    <a:pt x="0" y="0"/>
                  </a:moveTo>
                  <a:lnTo>
                    <a:pt x="424761" y="0"/>
                  </a:lnTo>
                  <a:lnTo>
                    <a:pt x="424761" y="390124"/>
                  </a:lnTo>
                  <a:lnTo>
                    <a:pt x="0" y="390124"/>
                  </a:lnTo>
                  <a:close/>
                </a:path>
              </a:pathLst>
            </a:custGeom>
            <a:solidFill>
              <a:srgbClr val="9B0000"/>
            </a:solidFill>
          </p:spPr>
        </p:sp>
        <p:sp>
          <p:nvSpPr>
            <p:cNvPr id="10" name="TextBox 10"/>
            <p:cNvSpPr txBox="1"/>
            <p:nvPr/>
          </p:nvSpPr>
          <p:spPr>
            <a:xfrm>
              <a:off x="0" y="-19050"/>
              <a:ext cx="424761" cy="409174"/>
            </a:xfrm>
            <a:prstGeom prst="rect">
              <a:avLst/>
            </a:prstGeom>
          </p:spPr>
          <p:txBody>
            <a:bodyPr lIns="29846" tIns="29846" rIns="29846" bIns="29846" rtlCol="0" anchor="ctr"/>
            <a:lstStyle/>
            <a:p>
              <a:pPr algn="ctr">
                <a:lnSpc>
                  <a:spcPts val="1562"/>
                </a:lnSpc>
              </a:pPr>
              <a:endParaRPr/>
            </a:p>
          </p:txBody>
        </p:sp>
      </p:grpSp>
      <p:grpSp>
        <p:nvGrpSpPr>
          <p:cNvPr id="11" name="Group 11"/>
          <p:cNvGrpSpPr/>
          <p:nvPr/>
        </p:nvGrpSpPr>
        <p:grpSpPr>
          <a:xfrm>
            <a:off x="13548289" y="6676220"/>
            <a:ext cx="4963694" cy="3610780"/>
            <a:chOff x="0" y="0"/>
            <a:chExt cx="6618258" cy="4814373"/>
          </a:xfrm>
        </p:grpSpPr>
        <p:pic>
          <p:nvPicPr>
            <p:cNvPr id="12" name="Picture 12"/>
            <p:cNvPicPr>
              <a:picLocks noChangeAspect="1"/>
            </p:cNvPicPr>
            <p:nvPr/>
          </p:nvPicPr>
          <p:blipFill>
            <a:blip r:embed="rId2"/>
            <a:srcRect l="4177" r="4177"/>
            <a:stretch>
              <a:fillRect/>
            </a:stretch>
          </p:blipFill>
          <p:spPr>
            <a:xfrm>
              <a:off x="0" y="0"/>
              <a:ext cx="6618258" cy="4814373"/>
            </a:xfrm>
            <a:prstGeom prst="rect">
              <a:avLst/>
            </a:prstGeom>
          </p:spPr>
        </p:pic>
      </p:grpSp>
      <p:sp>
        <p:nvSpPr>
          <p:cNvPr id="13" name="Freeform 13"/>
          <p:cNvSpPr/>
          <p:nvPr/>
        </p:nvSpPr>
        <p:spPr>
          <a:xfrm>
            <a:off x="15356074" y="1028700"/>
            <a:ext cx="2120423" cy="2142345"/>
          </a:xfrm>
          <a:custGeom>
            <a:avLst/>
            <a:gdLst/>
            <a:ahLst/>
            <a:cxnLst/>
            <a:rect l="l" t="t" r="r" b="b"/>
            <a:pathLst>
              <a:path w="2120423" h="2142345">
                <a:moveTo>
                  <a:pt x="0" y="0"/>
                </a:moveTo>
                <a:lnTo>
                  <a:pt x="2120423" y="0"/>
                </a:lnTo>
                <a:lnTo>
                  <a:pt x="2120423" y="2142345"/>
                </a:lnTo>
                <a:lnTo>
                  <a:pt x="0" y="2142345"/>
                </a:lnTo>
                <a:lnTo>
                  <a:pt x="0" y="0"/>
                </a:lnTo>
                <a:close/>
              </a:path>
            </a:pathLst>
          </a:custGeom>
          <a:blipFill>
            <a:blip r:embed="rId3"/>
            <a:stretch>
              <a:fillRect r="-328383"/>
            </a:stretch>
          </a:blipFill>
        </p:spPr>
      </p:sp>
      <p:sp>
        <p:nvSpPr>
          <p:cNvPr id="14" name="TextBox 14"/>
          <p:cNvSpPr txBox="1"/>
          <p:nvPr/>
        </p:nvSpPr>
        <p:spPr>
          <a:xfrm>
            <a:off x="1028700" y="800562"/>
            <a:ext cx="9701729" cy="1371600"/>
          </a:xfrm>
          <a:prstGeom prst="rect">
            <a:avLst/>
          </a:prstGeom>
        </p:spPr>
        <p:txBody>
          <a:bodyPr lIns="0" tIns="0" rIns="0" bIns="0" rtlCol="0" anchor="t">
            <a:spAutoFit/>
          </a:bodyPr>
          <a:lstStyle/>
          <a:p>
            <a:pPr>
              <a:lnSpc>
                <a:spcPts val="5448"/>
              </a:lnSpc>
            </a:pPr>
            <a:r>
              <a:rPr lang="en-US" sz="4540">
                <a:solidFill>
                  <a:srgbClr val="000000"/>
                </a:solidFill>
                <a:latin typeface="Montserrat Ultra-Bold"/>
              </a:rPr>
              <a:t>WHAT IS A RECREATION THERAPY ASSISTANT?</a:t>
            </a:r>
          </a:p>
        </p:txBody>
      </p:sp>
      <p:sp>
        <p:nvSpPr>
          <p:cNvPr id="15" name="TextBox 15"/>
          <p:cNvSpPr txBox="1"/>
          <p:nvPr/>
        </p:nvSpPr>
        <p:spPr>
          <a:xfrm>
            <a:off x="1028700" y="2661255"/>
            <a:ext cx="12284981" cy="4476750"/>
          </a:xfrm>
          <a:prstGeom prst="rect">
            <a:avLst/>
          </a:prstGeom>
        </p:spPr>
        <p:txBody>
          <a:bodyPr lIns="0" tIns="0" rIns="0" bIns="0" rtlCol="0" anchor="t">
            <a:spAutoFit/>
          </a:bodyPr>
          <a:lstStyle/>
          <a:p>
            <a:pPr algn="just">
              <a:lnSpc>
                <a:spcPts val="3564"/>
              </a:lnSpc>
            </a:pPr>
            <a:r>
              <a:rPr lang="en-US" sz="2970">
                <a:solidFill>
                  <a:srgbClr val="000000"/>
                </a:solidFill>
                <a:latin typeface="Montserrat Medium"/>
              </a:rPr>
              <a:t>Recreation therapy assistants are integral members of the health care team working with diverse populations across varied practice settings. The recreation therapy assistant works under the direct supervision of a recreation therapist to deliver leisure-based interventions in both one-to- </a:t>
            </a:r>
          </a:p>
          <a:p>
            <a:pPr algn="just">
              <a:lnSpc>
                <a:spcPts val="3564"/>
              </a:lnSpc>
            </a:pPr>
            <a:r>
              <a:rPr lang="en-US" sz="2970">
                <a:solidFill>
                  <a:srgbClr val="000000"/>
                </a:solidFill>
                <a:latin typeface="Montserrat Medium"/>
              </a:rPr>
              <a:t>one and group formats. The recreation therapy assistant is essential in program implementation, observation, and reporting. The recreation therapy assistant cannot conduct assessments, develop intervention plans, or evaluate client progress. (CTRA Standards of Practice, 2023)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1181</Words>
  <Application>Microsoft Office PowerPoint</Application>
  <PresentationFormat>Custom</PresentationFormat>
  <Paragraphs>139</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Montserrat Semi-Bold</vt:lpstr>
      <vt:lpstr>Montserrat Bold</vt:lpstr>
      <vt:lpstr>Montserrat</vt:lpstr>
      <vt:lpstr>Montserrat Ultra-Bold</vt:lpstr>
      <vt:lpstr>Calibri</vt:lpstr>
      <vt:lpstr>Arial</vt:lpstr>
      <vt:lpstr>Montserrat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 Month Power Point</dc:title>
  <dc:creator>Sara</dc:creator>
  <cp:lastModifiedBy>Sara Stukings</cp:lastModifiedBy>
  <cp:revision>2</cp:revision>
  <dcterms:created xsi:type="dcterms:W3CDTF">2006-08-16T00:00:00Z</dcterms:created>
  <dcterms:modified xsi:type="dcterms:W3CDTF">2024-01-25T01:28:13Z</dcterms:modified>
  <dc:identifier>DAF5-sB_Fro</dc:identifier>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